
<file path=[Content_Types].xml><?xml version="1.0" encoding="utf-8"?>
<Types xmlns="http://schemas.openxmlformats.org/package/2006/content-types">
  <Default Extension="bin" ContentType="image/unknown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72" r:id="rId3"/>
    <p:sldId id="268" r:id="rId4"/>
    <p:sldId id="257" r:id="rId5"/>
    <p:sldId id="273" r:id="rId6"/>
    <p:sldId id="275" r:id="rId7"/>
    <p:sldId id="276" r:id="rId8"/>
    <p:sldId id="277" r:id="rId9"/>
    <p:sldId id="278" r:id="rId10"/>
    <p:sldId id="279" r:id="rId11"/>
    <p:sldId id="270" r:id="rId12"/>
    <p:sldId id="260" r:id="rId13"/>
    <p:sldId id="261" r:id="rId14"/>
    <p:sldId id="280" r:id="rId15"/>
    <p:sldId id="281" r:id="rId16"/>
    <p:sldId id="282" r:id="rId17"/>
    <p:sldId id="283" r:id="rId18"/>
    <p:sldId id="284" r:id="rId19"/>
    <p:sldId id="302" r:id="rId20"/>
    <p:sldId id="304" r:id="rId21"/>
    <p:sldId id="262" r:id="rId22"/>
    <p:sldId id="263" r:id="rId23"/>
    <p:sldId id="285" r:id="rId24"/>
    <p:sldId id="286" r:id="rId25"/>
    <p:sldId id="287" r:id="rId26"/>
    <p:sldId id="297" r:id="rId27"/>
    <p:sldId id="288" r:id="rId28"/>
    <p:sldId id="289" r:id="rId29"/>
    <p:sldId id="290" r:id="rId30"/>
    <p:sldId id="296" r:id="rId31"/>
    <p:sldId id="301" r:id="rId32"/>
    <p:sldId id="303" r:id="rId33"/>
    <p:sldId id="305" r:id="rId34"/>
    <p:sldId id="291" r:id="rId35"/>
    <p:sldId id="292" r:id="rId36"/>
    <p:sldId id="293" r:id="rId37"/>
    <p:sldId id="294" r:id="rId38"/>
    <p:sldId id="295" r:id="rId39"/>
  </p:sldIdLst>
  <p:sldSz cx="12192000" cy="6858000"/>
  <p:notesSz cx="6858000" cy="9144000"/>
  <p:defaultTextStyle>
    <a:defPPr>
      <a:defRPr lang="el-G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0T17:40:48.613"/>
    </inkml:context>
    <inkml:brush xml:id="br0">
      <inkml:brushProperty name="width" value="0.05" units="cm"/>
      <inkml:brushProperty name="height" value="0.05" units="cm"/>
      <inkml:brushProperty name="color" value="#ED1C24"/>
    </inkml:brush>
  </inkml:definitions>
  <inkml:trace contextRef="#ctx0" brushRef="#br0">164 8 7665,'0'0'0,"0"0"1120,0 0-1008,0 0-48,0 0-48,0-2-8,0 2 16,0 0-8,0 0-8,0-3 40,5 3-40,-5 0 8,0-3 0,0 3-32,5 0 8,-5 0 16,0 0 0,0 0-8,0 0 40,0 0 8,0 0-32,0 0 32,0 0-32,0 0-8,0 0-184,0 6 368,0-6-144,0 5-7,-2-5 31,2 5 8,-3-5 16,3 0-96,0 6 120,-3-1 32,1 0 32,-1 1 32,0-1-48,3 0 24,0-5-192,-2 6 184,-1-1-16,3 0 8,0 3 16,-3-2-56,1 2-8,2-8-128,0 8 136,-3 0-80,3 0 8,0-3 0,0 3-80,0-3 80,0-5-64,0 8 56,0 0-16,0-2 0,0 2-16,0-3-24,0 3 0,0-8 0,0 8 48,0-3-32,0 3-8,0 0-16,0 0-8,5 0 56,-5-8-40,0 8 40,0 14 64,0-17-72,0 3-8,0 0 32,0 13 8,0-21-64,6 6 80,-6 2-16,0 16 16,0-19-40,0 3 24,0 0 24,0-8-88,0 21 40,0-15 24,0 2-16,5 0-24,-5 13 24,0-21-8,0 0-40,5 8-32,-5 0 72,0-3-24,0 0-40,0 1 96,0-1-72,0-5 0,0 8-48,6-3 96,-6 1-48,5-1 0,-5 0 72,0-5-80,0 0 8,0 6 0,5-1-8,-5 0 8,0 1-16,0-1 48,0 0 0,0-5-32,0 8 32,0-2-16,0 2-16,0 0 0,0 0 16,0-3-32,0-5 16,0 8 16,0 0-8,0 0 0,0 0 16,0 0 24,0 0-24,0-8-24,0 8-16,0 0 16,0-3-16,0 1 24,0-1 0,0 0 8,0-5-16,0 0 16,6 6 8,-6-1-24,0-5-24,5 5 72,-5-5-80,0 0 32,0 6-16,0-6 40,0 5-56,0 0 40,0 1 40,0-1-8,0-5-40,0 8 32,0-3-16,0 3 16,0-2-32,0 2-48,-3 0 64,3-8-16,-2 8 8,-1 0-32,3 0 104,-3 0-80,1 0 0,2 0 48,0-8-48,-3 8 0,0 0 0,1 0 24,-1 0-24,-5 0 0,5 0 8,3-8-8,-2 8-8,2-3 40,0 0-32,0 1-8,0-1 24,-3 0-32,3-5 16,-3 0 0,1 6 8,2-1 0,-3-5-24,0 5 24,3 1 24,0-6-32,-2 0-24,2 5 24,0 0 16,0 1-8,0-6 16,0 5-8,0-5-16,0 5 8,0 1-32,0-1 40,0 0-8,0-5 9,0 6-1,0-6-16,0 5-8,0 0 0,0-5 16,0 6-33,0-1 9,0 0 24,0-5-8,0 6-16,0-1 24,0-5 25,0 5-25,0 1-16,0-1 48,0-5-40,0 5 32,0 1-24,0-1 48,0 0-56,0 1 8,0-1 16,0-5-24,0 5-24,0 1 32,0-1-8,0-5 32,0 5 24,0 1-24,0-6-32,0 0 40,0 5-8,0-5-72,0 0 72,0 5 24,0-5-48,0 0-8,0 6 72,0-6-48,0 0-56,0 0 40,0 0-24,5 5-8,-5-5 24,0 0 24,5 0-40,-5 0 32,6 0 32,-1 5-32,-5-5-8,5 0 16,-5 0-24,0 0-32,6 6 32,-1-6 0,-5 0 32,0 5-16,0-5 16,0 0-32,0 5 0,5-5 64,-5 5-72,0-5-16,0 6 80,0-6-56,0 5-56,0 0 80,0-5 16,0 6-48,6-1 16,-6 0-8,0 1 0,0-6 0,0 5 24,5 0-32,-5 1 24,0-1-56,0 0 40,0-5 8,0 0-8,0 6-32,0-6 64,5 5-32,-5 0 48,0-5-64,0 0 16,0 0 24,0 6-32,0-6 56,0 0-16,0 5-8,0-5 0,0 0-24,0 5 0,0-5 8,0 6 0,0-6 32,0 5-56,0 0 16,0-5 0,0 6-8,0-1 40,0 0-32,0 1 24,0-1-24,0-5 0,0 0-32,0 5 40,0 1-16,0-1 16,0 0-8,0 1 0,0-6 0,0 5 8,0 0 8,0 1-16,0-1 8,0-5 16,0 5-48,0-5 24,0 0 8,0 6 8,0-6-40,0 0 56,0 5-32,0-5 0,0 0 40,0 0-56,0 0 0,0 0 40,0 0-48,0 0 40,0 0-40,0 0 88,0 0-72,0 0 40,0 0-8,0 0-40,0 0-80,0 0 240,0 0-144,0 5 8,0-5 16,0 6-80,0-6 56,0 0 8,0 0 16,0 5 0,-2-5 48,2 5-40,-3-5-8,3 0-24,0 6 24,0-6 0,-3 0 16,3 0-64,0 0 24,0 0 24,0 0-16,0 0 8,0 0-32,0 0 0,0 0 0,0 0 16,0 0 16,-2 0 40,-1-3-40,3 0 0,0 3-16,0-2 32,0-1-32,0 0 24,-3 1 8,1-1-8,-1 0-8,3 3-16,-3-2 32,1-1 24,-4 0-40,4 1 24,-1-1-16,-2 0-24,5 3 0,-6-2 24,4-1-24,-4 0 0,4 1 80,-4-1-72,4 0-16,2 3 8,-6-2 16,1-1-88,2-2 72,1 2 32,-1-2-48,0-3 0,3 8 16,-5-6 0,2-2-24,1 0 8,-1 3 16,0 0-8,3-3 8,0 8 0,-2-6 8,-1-2-16,0 3 16,1 0-24,-1 2 16,0 0-16,3 3 16,0-2-32,-2-1 56,2 0-24,-3 1-32,0-1 40,1 0 8,2 3-16,-3 0-16,0-2 80,1-1-64,-1 0 0,0 1 16,3 2-16,-2-3 8,-1 0 8,0 1-8,3-1 0,-2 0-8,-1 1 0,3 2 0,-3-6-16,1 1-8,-1 2 24,0-2 0,3 2 8,-2-2 8,2 5-16,0-3 8,-3 1 0,0-1-8,1 0 24,-1 1-64,0 2 24,3 0 16,0 0-8,-2 0-24,2 0 72,0 0-24,-3 0-16,3 0 40,0 0-40,-3 0-24,3 0 40,0 0-8,-2 5-32,2-5 120,-3 5-88,3-5-8,0 0 24,0 6-72,0-6 24,0 5 16,0-5 16,0 0-8,0 5-16,0-5 24,0 6-16,0-6-8,0 0 72,0 0-56,0 0 16,5 0-40,-5 0 0,0 0 0,6 5 40,-6-5-16,0 0-16,5 0 16,-5 0 24,0 5-16,5-5-16,-5 0 32,0 0-24,0 6-16,0-1 16,0 0 72,6 1-72,-6-1-16,5 0 56,-5-5-40,0 6-16,5-1 32,-5 3 0,6 0 0,-6 0-32,5 0 56,-5-8-40,5 8 16,1 0 0,-1 13 24,0-21-40,1 8 0,-1 0 0,-5-8 0,5 8-8,1 0-16,-1 0 40,0 0 0,1 0 8,-1-2-24,-5-6 0,5 5 16,1 0-40,-1 1 32,0-1 16,-5 0-48,6 1 48,-6-6-24,0 5 8,5 0 32,-5 1 16,5-6-48,-5 5 24,0-5-32,0 0 24,6 5 0,-6-5 8,0 6 16,0-6 8,0 5 0,0-5-56,0 0 56,0 0-40,5 5 8,-5-5-8,5 0-32,-5 6 0,0-6 16,6 0 0,-6 0 16,5 0 16,-5 0 24,5 0-88,-5 0 32,0 0 0,0 0-16,0 0 32,6-3 8,-6 0-8,5 1 0,-5 2 8,0 0-24,5-3 40,1 0-40,-6 1-56,5-1 48,-5 0 8,5 1 8,-5 2-8,6-6 96,-6 4-96,5-1 0,0 0-896,1-2-8,-1-3-16,-5 8 920,8-21-849,-3 13 785,3 0 16,0-3 72,0 0-48,0 1 40,-8 10-16,6-22-8,1 20-56,1-6 64,0-19-48,0 22 48,0-3 56,-8 8-56,8-22-16,0 20 104,0-6-56,0 2-24,0-2 48,0 0-56,-8 8 0,6-8 40,-1 0 40,-5 0-72,5 0 48,-5 3-112,6 0 16,-6 5 40,5-6 88,-5 1-120,5 0 80,-5 0 16,0 2-96,6 0 128,-6 3-96,0 0 48,0 0 24,0 0 56,0 0-64,0 0 9,0 0-57,0 0-417,-3 0 745,3 8-336,-3-2 0,1-1-120,-1 0-48,0-5-232,3 0 392,0 5-552,0-5-88,0 0-128,0 0-64,0 6-240,0-6-9,0 0 1081,0 0-880,0 0 240,0 0 344,0 0 200,0 0-3993,0 0 4089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0T17:41:04.386"/>
    </inkml:context>
    <inkml:brush xml:id="br0">
      <inkml:brushProperty name="width" value="0.05" units="cm"/>
      <inkml:brushProperty name="height" value="0.05" units="cm"/>
      <inkml:brushProperty name="color" value="#ED1C24"/>
    </inkml:brush>
  </inkml:definitions>
  <inkml:trace contextRef="#ctx0" brushRef="#br0">296 6 8049,'0'0'0,"5"-3"392,-5 1-320,0 2 24,0 0-24,0 0-32,0 0 40,0 0-80,0 0 56,0 0-16,0 0 40,-2 0-40,2 0-16,0 0 40,0 0-64,0 5 40,0-5-8,0 5 40,0-5-8,0 6 9,0-1 39,0-5-8,0 0-104,0 5 128,0 1 48,0-1 48,0 0 32,0 1 48,5-1 32,-5-5-336,0 5 344,0 1 24,0 2-16,0 13-24,0-16-32,-3 3-32,3-8-264,0 8 224,-2 16-24,-1-18-48,0 2 0,1 0-48,2 13 0,0-21-104,-3 5 96,0 3-23,1 0-17,-1 16-8,0-18-16,3 15 8,0-21-40,0 8 48,0 0 0,-2 16 8,-1-19-24,0 16 24,1-15-48,2-6-8,-3 21 56,0-16-8,-2 17 16,0-14 32,2 13-8,-5-16 56,8-5-144,-5 22 168,2-17 64,0 19 0,-2-16-32,0 16-32,2-16-56,3-8-112,-8 24 120,5-16-32,-2 19 8,2-19-32,1 18 32,-1-18 8,3-8-104,-3 24 80,3-18 8,-2 15-32,2-16 0,0 17-56,-3-17 40,3-5-40,0 21 32,0-15-24,0 2 40,0 0-8,0 0-40,0 0 16,0-8-16,0 5 16,0 0-64,0 1 48,0-1 0,5 0 16,1 1 24,-6-6-40,0 5 40,0 0-40,0 3 8,5-2 16,-5 2-16,0 0 32,0-8-40,0 8 32,0 13 24,0-21-32,0 8-24,0 13 48,0-15-80,0-6 32,0 8 8,0 0 32,0 13-40,0-16 8,0 17 16,0-17 0,0-5-24,0 21 32,0-15-8,-3 2 0,3 13 0,-2-16 0,2 3-8,0-8-16,0 8 8,0 0-16,-3 0 8,3 0 8,0 0-40,0-3 32,0-5 0,0 6 0,0-1-16,-3 0 32,3-5-32,0 6 32,0-6-64,0 0 48,0 5 8,0 0 16,0 1-48,0-1 48,0 0-48,0 3 16,0-8 8,0 6 8,0 2 16,0 0 0,0 0-8,0 13-32,0-21 8,0 0 8,0 8-24,0 13 32,0-15 8,-2 2 8,2 0 0,0 0-40,0-8 16,-3 8 0,3 0 16,-3 0-40,3 0 24,0 0 8,0 0 16,0-8-24,0 5 0,0 0 0,0-5 24,0 6-56,0-6 40,0 5-8,0-5 0,0 0 24,0 0 0,0 0-16,6 0-8,-6 0 0,0 0 24,0 0-8,0 0-40,0 0 48,0 0 8,0 0-16,0 0-104,0 0 224,0 0-96,0 0 8,0 0 0,0 0 16,0 0-40,0 0-384,0 0 752,0 0-352,0 5-8,0-5 40,0 6-48,0-6-24,-3 0 16,3 5-32,0-5 32,0 0-8,0 5-40,0-5 32,0 0-24,0 0 0,0 0 72,0 0-112,0 6 40,0-6 40,0 0 8,0 0-24,0 0 56,0 0-32,0 0 48,-3 0-72,1 0-8,-1 0 56,3 0-48,-3 0 8,1 0 56,-1 0 8,0 0-48,1 0 32,-4 0-15,6 0-41,-2 0 0,-4 0 48,4 0-40,-6 0-8,5 0 48,-2 0-8,5 0-40,-8 0 24,5-3-16,-2 0 16,-1 1-24,1-1-8,0-2 32,5 5-24,-3-8 24,0 0 0,1 0 16,-1 0-80,-2 0 16,-1-3 48,6 11-24,-2-11 0,-4-10 88,1 13-56,0-3-16,2-10 16,-2 13-32,5 8 0,-3-21 64,-2 13-48,2 0-16,0-14-16,1 14-24,-1 0 72,3 8-32,-5-21-32,-1 16 64,4-3 0,-1-3-40,3 0 40,0 1-32,0 10 0,-3-11-8,3 0-8,0 3-8,-2-2 16,2 2 8,-3-3 8,3 11-8,-3-8 24,3 0 24,0 0-32,0 0 16,0 0 0,0 6-48,0 2 16,0-6-16,-2 4 56,2-1-48,0 3 16,-3-3 16,3 3-24,0 0-8,0 0-8,0 0-8,0 0 72,0 6-80,5-1 16,-5 0 40,6 1-24,-6-1-40,0 3 32,0-8 8,5 8-40,0 0 16,1-3 16,-1 3-8,0 0 32,1 0-8,-6-8-8,5 8 0,0 13-24,1-21 24,-1 8-8,3 0 16,-3 0 16,-5-8-24,6 8 0,-1 0 16,0 0-32,-5 14 16,6-22 0,-6 8 16,0-8-16,5 21 8,0-16 16,1 3-8,-1 19 24,0-19-72,1 16 64,-6-24-32,5 8 0,-5 16-56,0-16 80,5 16-8,1-16-32,-1 16 56,-5-24-40,0 8 16,5 13-72,-5-15 96,6 2-64,-1 0-24,-5 0 80,0-8-32,5 8 0,1 0 16,-6-3 32,5 0-56,0 1-8,1-1 40,-6-5-24,5 5 0,0-5 16,-5 6 8,6-6-24,-6 5 48,0-5-48,0 0 8,5 0-8,-5 5 16,0-5 0,0 0 8,5 0-16,-5 0-8,0 0-8,6-2 8,-1-1-40,0-2 64,-5-3 16,8 0-64,-8 8 24,6-8-16,2-3-8,-3 0 8,3-10 32,0 13 24,0-13-40,-8 21 0,21-8-40,-21-16 56,8 16-16,0-16 0,14 16 56,-17-14-32,-5 22-24,8-8-24,0-13 48,0 13-32,13 0-16,-21-3 48,8 1-16,-8 10-8,8-11 0,0 3 24,-3 0-24,3 0-8,0 3 32,0-1 0,-8 6-24,8-5 40,0 0-8,0-1-64,0 1 16,0 0 16,0-1-8,-8 6 8,8-5 8,-2 0-8,2-3 0,0 2-8,0-2 8,0 0-40,-8 8 40,5-8-24,3 0 8,-3 0-40,3 0 32,0 0-32,0 1 56,0-4-32,-8 11 32,6-8-16,-1 0-8,0 0-168,1 0-385,2 0-575,-3 0-568,-5 8 1720,8-8-2417,0 3 441,0-3 520,0 2 487,0-2-4672,-8 8 5641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0T17:41:10.497"/>
    </inkml:context>
    <inkml:brush xml:id="br0">
      <inkml:brushProperty name="width" value="0.05" units="cm"/>
      <inkml:brushProperty name="height" value="0.05" units="cm"/>
      <inkml:brushProperty name="color" value="#ED1C24"/>
    </inkml:brush>
  </inkml:definitions>
  <inkml:trace contextRef="#ctx0" brushRef="#br0">259 4 9882,'0'0'0,"0"-3"360,0 3-288,0 0-48,-3 0 32,3 0-56,-2 0 40,-1 0 8,0 5 0,1-5 0,-1 6-32,3-6-8,0 0-8,-3 5 56,1 0-8,-1 1 0,0 2-8,1 0-8,-1 0 0,3-8-32,-3 21 8,3-16 72,-2 0-48,2 3 8,0 14 40,-3-17-48,3-5-32,0 8 72,-3 19-16,3-22-8,0 16 16,0-13 8,0 14 32,0-22-104,0 8 56,0 16 16,0-19-32,0 16 16,0-15 40,0 2-16,0-8-80,0 24 112,0-16 8,0 16-48,0-19 16,0 19-8,0-16-16,0-8-64,0 27 88,-2-19-40,2 16 16,-3-16-16,3 18-8,-3-4 40,3-22-80,0 8 48,0 18 16,-2-4-16,2-14 24,-3 21-8,3-8 8,0-21-72,-3 22 48,3-1-48,0-13 16,0 27 0,0-27 0,0 24 88,0-32-104,0 7 32,0 20-32,0-19 8,0 13-48,0-15 48,0 2 16,0-8-24,0 21 0,6-13 16,-6 0 0,5 0 16,-5 0-16,0-8-16,0 5 8,0 1 40,0-1 24,0 0-32,0-5-48,5 0-40,-5 0 48,0 0-160,0 0-136,0 0-216,0 0-176,0 0 72,0 0 152,0 0 3200,0-2-5752,0-1 2888,6-5 0,-6 0-56,0 0-5778,0 8 5962</inkml:trace>
  <inkml:trace contextRef="#ctx0" brushRef="#br0" timeOffset="808">8 768 8577,'0'0'0,"0"0"1561,0 0-1489,-2 0-56,-1 0 40,3 0-24,0 0-32,0 0 48,-3 0-8,3 0 24,0 0 0,0 6-8,0-1 0,0-5-56,0 5 56,0 1 8,0 2-8,0 0 48,0 0 40,0 13 0,0-16 64,0-5-208,0 8 184,6 16 0,-6-18-32,5 18-32,0-16 48,1 18-80,-6-26-88,5 8 88,0 22 24,1-22-40,-1 21 0,0-8 24,1-13-40,-6-8-56,0 30 64,5-9 16,0 0-8,1 3-24,-1-2 0,-5-1 16,0-21-64,5 8 8,1 21 56,-1-21-40,0 19-24,-5-19 56,6 16-48,-6-24-8,5 8 8,0 16 16,1-19 48,-1 3-80,-5 14 8,5-17 48,-5-5-48,6 5-40,-1 1 72,0-1-16,1-5-32,-1 0 0,0 0 16,-5 0 0,6-3 24,-1-5 0,0 0 24,1-16-8,2 14 24,-3-20-24,-5 30-40,8-21 40,0-3 56,-3-3-32,3-2 8,0 0-32,14-1 1,-22 30-41,5-29 16,3-3 0,0 5 16,13-2-8,-15 5 8,2-3 40,-8 27-72,21-21 8,-16-3-8,3 13-16,16-13-32,-18 16 48,2-2-16,-8 10 16,24-11-40,-19 0 8,16 3 8,-15 0 24,2 3 40,13 0-40,-21 5 0,5-3-217,3 0-287,14 1-336,-17-4-56,3 4 200,0-4 232,-8 6 464,24-2-184,-19-4 24,3 1-5810,-8 5 5970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0T17:41:17.873"/>
    </inkml:context>
    <inkml:brush xml:id="br0">
      <inkml:brushProperty name="width" value="0.05" units="cm"/>
      <inkml:brushProperty name="height" value="0.05" units="cm"/>
      <inkml:brushProperty name="color" value="#ED1C24"/>
    </inkml:brush>
  </inkml:definitions>
  <inkml:trace contextRef="#ctx0" brushRef="#br0">235 49 7825,'0'0'0,"5"-3"984,-5 0-856,0 1-72,0-1-56,0 0 40,0 3-40,-3-2 32,3-1-24,0 0 56,0-2-32,-2 2-16,2 1 40,0 2-56,-3-6 8,0 4 0,3-1 32,-2 0 8,-1 1 25,3 2-17,0 0-56,-3 0 48,3 0-24,0 0 16,0 5 24,0 0 0,0 3 48,0-8-112,0 8 112,0 16 8,0-18 24,0 18-24,0-16-8,0 16-8,0-24-104,0 8 96,0 18-8,0-18 24,0 22 0,0-9 16,0 0 8,0-21-136,0 21 144,0 3 8,0-2 0,0-14 8,0 21 8,0-21 8,0-8-176,0 29 144,-2-21-32,2 22 32,0-22-32,0 24-16,0-24 48,0-8-144,0 34 56,0-12 48,0-1-8,0 0-24,0 1 24,0-14-80,0-8-16,0 32 32,5-11 48,-5 0-80,5 3 120,-5 0-40,6 0-56,-6-24-24,0 22 88,5-1-64,-5 0-8,5 1 32,-5-14-32,0 18-24,0-18 40,0-8-32,6 27 16,-6-19 16,0 16 57,0-16-57,0 18 8,0-26-40,0 8 32,0 16 0,0-16 0,0 19 8,0-19-8,0 21 0,-3-21-8,3-8-24,-3 27-24,3-19 24,-2 19-56,-1-19 48,0 21-32,1-8 8,2-21 32,-3 22 16,3 2-24,0-3 48,0-13-8,0 24-48,0-24 24,0-8-8,0 27 0,0-19-40,0 13 56,0-16-24,5 3-40,-5 14 24,0-22 24,6 5-40,-6 3-24,5 0 7,-5 13-39,0-15 8,5 2-48,-5-8 136,0 21-144,6-16-40,-6 17-72,0-17-64,0 3-104,5 16-168,-5-24 592,0 5-776,0 3 72,0 13 128,5-15 183,-5-1 225,6 0-5409,-6-5 5577,0 0 0</inkml:trace>
  <inkml:trace contextRef="#ctx0" brushRef="#br0" timeOffset="888">16 1269 8849,'0'0'0,"0"0"128,-2 0-16,-1 0-48,0 0-16,3 0-48,-2 0 64,-1 6-16,3-1 17,0 0-9,-3 1 40,3-1 40,0-5-136,0 5 144,0 1 32,0 2 8,0 0-24,0 13 24,6-16-8,-6-5-176,0 22 152,5-17 16,0 19 24,1-16 16,2 19-16,-3-19 8,-5-8-200,5 26 192,1-18 16,2 22-32,-3-22 8,0 21-8,1-21-64,-6-8-112,5 24 160,0-16-40,1 18-32,-1-18 32,0 19-16,1-19-16,-6-8-88,5 24 96,0-16-24,1 13-128,-1-15 72,0 2 24,1 0-24,-6-8-16,5 8 104,-5 0-72,5 0-40,0-3 16,1 0 24,-1-5-32,-5 0 0,5 0 56,1 0-48,2-2 24,0-1-24,0-2 49,-8 5-57,8-8 40,0 0 16,0-3-24,16 0-16,-19-10 48,3 13-8,-8 8-56,21-24 64,-15 16-16,2-21-24,0 18 8,13-18 24,-16 18-40,-5 11-16,8-29 24,14 5 0,-17 3-16,16-3 48,-15 0-24,2 0 8,-8 24-40,24-24-24,-19-3 48,19 3 32,-19-3-88,19 1 80,-18-1-32,-6 27-16,24-24-32,-16-3 72,13 6-40,-16 10-24,3-15 72,0 18-40,-8 8-8,8-8 40,0 0 32,-2 0-8,-1 2 16,0 4-24,1-1-8,-6 3-48,0-3 16,0 1 8,5-1 8,-5 3 24,5 0 0,-5 0-32,0 0-24,6 0 16,-6 0 8,5 0 8,-5 0 0,0 0 8,5 0-40,-5 0 0,0 0-16,0 0-72,0 0-40,0-3-128,6 3-128,-6 0-176,0 0 560,0-2-793,5-1-207,0 3-104,1-3 128,-6 1 328,5-1 271,-5 3 377,5-5-128,1 2-5473,-6 3 5601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3:41:56.4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194 1 24575,'-1'67'0,"0"-8"0,2-1 0,14 95 0,-7-92 0,-3 1 0,-3 0 0,-5 64 0,0-6 0,2-53 0,-16 109 0,12-134 0,2 49 0,2-54 0,-1 0 0,-7 40 0,5-50 0,-1 52 0,3-18 0,2-59 0,0 1 0,-1-1 0,1 1 0,0-1 0,-1 0 0,1 0 0,-1 1 0,0-1 0,0 0 0,0 0 0,0 0 0,0 0 0,0 0 0,-3 3 0,3-4 0,0-1 0,0 1 0,1 0 0,-1-1 0,0 1 0,0-1 0,0 0 0,0 1 0,0-1 0,0 0 0,0 1 0,0-1 0,0 0 0,0 0 0,0 0 0,0 0 0,-1 0 0,1 0 0,0 0 0,0-1 0,0 1 0,-1-1 0,-3-1 0,0 0 0,0-1 0,0 0 0,1 0 0,-1 0 0,1 0 0,0-1 0,0 1 0,0-1 0,-4-6 0,3 2 0,0 0 0,1-1 0,0 0 0,0 1 0,1-1 0,0-1 0,0 1 0,1 0 0,-1-17 0,-13-43 0,11 57 0,0 0 0,2-1 0,-1 0 0,1 1 0,1-1 0,1 0 0,0 0 0,0-16 0,1 29 0,0 0 0,0 0 0,0 0 0,0 0 0,0-1 0,0 1 0,0 0 0,-1 0 0,1 0 0,0-1 0,0 1 0,0 0 0,0 0 0,0 0 0,0-1 0,0 1 0,1 0 0,-1 0 0,0 0 0,0-1 0,0 1 0,0 0 0,0 0 0,0 0 0,0-1 0,0 1 0,0 0 0,1 0 0,-1 0 0,0 0 0,0-1 0,0 1 0,0 0 0,0 0 0,1 0 0,-1 0 0,0 0 0,0 0 0,0 0 0,1-1 0,-1 1 0,0 0 0,0 0 0,0 0 0,1 0 0,-1 0 0,0 0 0,0 0 0,0 0 0,1 0 0,-1 0 0,0 0 0,0 0 0,0 0 0,1 0 0,-1 0 0,0 1 0,1-1 0,9 15 0,7 24 0,4 39 0,-18-60 0,2 0 0,0-1 0,0 1 0,2-1 0,11 20 0,-17-35 0,-1-1 0,1 0 0,0 0 0,0 0 0,0 0 0,0 0 0,0 0 0,0 0 0,0 0 0,0 0 0,1 0 0,-1 0 0,0-1 0,0 1 0,1-1 0,-1 1 0,0-1 0,1 1 0,-1-1 0,1 0 0,-1 1 0,3-1 0,0-1 0,-1 1 0,1-1 0,-1 1 0,0-1 0,1 0 0,-1-1 0,0 1 0,0 0 0,5-4 0,7-5 0,0-1 0,-1 0 0,13-14 0,-16 15 0,41-30 71,-39 31-430,0 0 0,0-2 0,16-16 0,-19 15-6467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3:42:03.7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1676 166 24575,'-37'2'0,"0"3"0,0 1 0,1 1 0,-38 14 0,38-11 0,-50 13 0,-166 24 0,119-25 0,87-13 0,-76 7 0,-10-4 0,-40 0 0,-282-12 0,454 0 0,-1 0 0,0 0 0,0 0 0,0 0 0,0 0 0,0 0 0,0 0 0,1 0 0,-1 0 0,0-1 0,0 1 0,0 0 0,0 0 0,1-1 0,-1 1 0,0-1 0,0 1 0,1-1 0,-1 1 0,0-1 0,0 1 0,1-1 0,-1 1 0,1-1 0,-1 0 0,1 0 0,-2 0 0,2-1 0,0 1 0,0-1 0,0 1 0,0 0 0,0-1 0,0 1 0,1-1 0,-1 1 0,0-1 0,1 1 0,-1 0 0,1-1 0,-1 1 0,1 0 0,1-2 0,42-55 0,-31 42 0,134-150 0,-76 84 0,-66 81 0,-6 10 0,-5 11 0,-6-1 0,-2-1 0,0-1 0,-1 0 0,0 0 0,-1-2 0,-24 18 0,20-17 0,0 1 0,1 1 0,1 1 0,-19 26 0,35-42 0,1 0 0,-1 0 0,1 0 0,0 0 0,-1 1 0,2-1 0,-1 0 0,0 1 0,1-1 0,-1 0 0,1 1 0,0-1 0,0 1 0,0-1 0,1 0 0,-1 1 0,1-1 0,0 0 0,0 1 0,0-1 0,0 0 0,0 0 0,1 0 0,3 5 0,4 7 0,1-1 0,1 0 0,20 21 0,-11-13 0,-5-8 0,0 0 0,0-1 0,1 0 0,34 20 0,1 0 0,-35-20 45,0 1-1,20 23 0,13 11-1542,-37-39-5328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0T17:45:09.1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194 1 24575,'-1'67'0,"0"-8"0,2-1 0,14 95 0,-7-92 0,-3 1 0,-3 0 0,-5 64 0,0-6 0,2-53 0,-16 109 0,12-134 0,2 49 0,2-54 0,-1 0 0,-7 40 0,5-50 0,-1 52 0,3-18 0,2-59 0,0 1 0,-1-1 0,1 1 0,0-1 0,-1 0 0,1 0 0,-1 1 0,0-1 0,0 0 0,0 0 0,0 0 0,0 0 0,0 0 0,-3 3 0,3-4 0,0-1 0,0 1 0,1 0 0,-1-1 0,0 1 0,0-1 0,0 0 0,0 1 0,0-1 0,0 0 0,0 1 0,0-1 0,0 0 0,0 0 0,0 0 0,0 0 0,-1 0 0,1 0 0,0 0 0,0-1 0,0 1 0,-1-1 0,-3-1 0,0 0 0,0-1 0,0 0 0,1 0 0,-1 0 0,1 0 0,0-1 0,0 1 0,0-1 0,-4-6 0,3 2 0,0 0 0,1-1 0,0 0 0,0 1 0,1-1 0,0-1 0,0 1 0,1 0 0,-1-17 0,-13-43 0,11 57 0,0 0 0,2-1 0,-1 0 0,1 1 0,1-1 0,1 0 0,0 0 0,0-16 0,1 29 0,0 0 0,0 0 0,0 0 0,0 0 0,0-1 0,0 1 0,0 0 0,-1 0 0,1 0 0,0-1 0,0 1 0,0 0 0,0 0 0,0 0 0,0-1 0,0 1 0,1 0 0,-1 0 0,0 0 0,0-1 0,0 1 0,0 0 0,0 0 0,0 0 0,0-1 0,0 1 0,0 0 0,1 0 0,-1 0 0,0 0 0,0-1 0,0 1 0,0 0 0,0 0 0,1 0 0,-1 0 0,0 0 0,0 0 0,0 0 0,1-1 0,-1 1 0,0 0 0,0 0 0,0 0 0,1 0 0,-1 0 0,0 0 0,0 0 0,0 0 0,1 0 0,-1 0 0,0 0 0,0 0 0,0 0 0,1 0 0,-1 0 0,0 1 0,1-1 0,9 15 0,7 24 0,4 39 0,-18-60 0,2 0 0,0-1 0,0 1 0,2-1 0,11 20 0,-17-35 0,-1-1 0,1 0 0,0 0 0,0 0 0,0 0 0,0 0 0,0 0 0,0 0 0,0 0 0,0 0 0,1 0 0,-1 0 0,0-1 0,0 1 0,1-1 0,-1 1 0,0-1 0,1 1 0,-1-1 0,1 0 0,-1 1 0,3-1 0,0-1 0,-1 1 0,1-1 0,-1 1 0,0-1 0,1 0 0,-1-1 0,0 1 0,0 0 0,5-4 0,7-5 0,0-1 0,-1 0 0,13-14 0,-16 15 0,41-30 71,-39 31-430,0 0 0,0-2 0,16-16 0,-19 15-6467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0T17:45:09.1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1676 166 24575,'-37'2'0,"0"3"0,0 1 0,1 1 0,-38 14 0,38-11 0,-50 13 0,-166 24 0,119-25 0,87-13 0,-76 7 0,-10-4 0,-40 0 0,-282-12 0,454 0 0,-1 0 0,0 0 0,0 0 0,0 0 0,0 0 0,0 0 0,0 0 0,1 0 0,-1 0 0,0-1 0,0 1 0,0 0 0,0 0 0,1-1 0,-1 1 0,0-1 0,0 1 0,1-1 0,-1 1 0,0-1 0,0 1 0,1-1 0,-1 1 0,1-1 0,-1 0 0,1 0 0,-2 0 0,2-1 0,0 1 0,0-1 0,0 1 0,0 0 0,0-1 0,0 1 0,1-1 0,-1 1 0,0-1 0,1 1 0,-1 0 0,1-1 0,-1 1 0,1 0 0,1-2 0,42-55 0,-31 42 0,134-150 0,-76 84 0,-66 81 0,-6 10 0,-5 11 0,-6-1 0,-2-1 0,0-1 0,-1 0 0,0 0 0,-1-2 0,-24 18 0,20-17 0,0 1 0,1 1 0,1 1 0,-19 26 0,35-42 0,1 0 0,-1 0 0,1 0 0,0 0 0,-1 1 0,2-1 0,-1 0 0,0 1 0,1-1 0,-1 0 0,1 1 0,0-1 0,0 1 0,0-1 0,1 0 0,-1 1 0,1-1 0,0 0 0,0 1 0,0-1 0,0 0 0,0 0 0,1 0 0,3 5 0,4 7 0,1-1 0,1 0 0,20 21 0,-11-13 0,-5-8 0,0 0 0,0-1 0,1 0 0,34 20 0,1 0 0,-35-20 45,0 1-1,20 23 0,13 11-1542,-37-39-5328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325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34678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2730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0521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6795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7208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6037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9046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7618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5334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6177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5/12/2023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5327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customXml" Target="../ink/ink6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customXml" Target="../ink/ink8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bin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bin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bin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33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39.png"/><Relationship Id="rId4" Type="http://schemas.openxmlformats.org/officeDocument/2006/relationships/image" Target="../media/image5.bin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5.bin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picture containing grass, sky, outdoor, green&#10;&#10;Description automatically generated">
            <a:extLst>
              <a:ext uri="{FF2B5EF4-FFF2-40B4-BE49-F238E27FC236}">
                <a16:creationId xmlns:a16="http://schemas.microsoft.com/office/drawing/2014/main" id="{57527483-7B04-52E2-AEE2-6222EAF245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9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prstClr val="black"/>
              </a:buClr>
              <a:buSzPct val="100000"/>
              <a:buFont typeface="Arial"/>
              <a:buNone/>
              <a:tabLst/>
              <a:defRPr/>
            </a:pPr>
            <a:endParaRPr kumimoji="0" lang="en-US" sz="1600" b="0" i="0" u="none" strike="noStrike" kern="1200" cap="all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22021" y="3231931"/>
            <a:ext cx="3852041" cy="1834056"/>
          </a:xfrm>
        </p:spPr>
        <p:txBody>
          <a:bodyPr>
            <a:normAutofit/>
          </a:bodyPr>
          <a:lstStyle/>
          <a:p>
            <a:r>
              <a:rPr lang="en-US" sz="4000">
                <a:cs typeface="Calibri Light"/>
              </a:rPr>
              <a:t>Robot Farm</a:t>
            </a:r>
            <a:endParaRPr lang="en-US" sz="400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782910" y="5242675"/>
            <a:ext cx="4330262" cy="68328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>
                <a:cs typeface="Calibri"/>
              </a:rPr>
              <a:t>2 Photoresistor</a:t>
            </a:r>
            <a:endParaRPr lang="en-US" sz="200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2891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itle 1">
            <a:extLst>
              <a:ext uri="{FF2B5EF4-FFF2-40B4-BE49-F238E27FC236}">
                <a16:creationId xmlns:a16="http://schemas.microsoft.com/office/drawing/2014/main" id="{81D3D5B4-4498-7124-D407-0BC92D7EC2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>
            <a:normAutofit/>
          </a:bodyPr>
          <a:lstStyle/>
          <a:p>
            <a:r>
              <a:rPr lang="el-GR">
                <a:cs typeface="Calibri Light"/>
              </a:rPr>
              <a:t>Βήμα 6</a:t>
            </a:r>
            <a:r>
              <a:rPr lang="el-GR" baseline="30000">
                <a:cs typeface="Calibri Light"/>
              </a:rPr>
              <a:t>ο</a:t>
            </a:r>
            <a:r>
              <a:rPr lang="el-GR">
                <a:cs typeface="Calibri Light"/>
              </a:rPr>
              <a:t> </a:t>
            </a:r>
            <a:endParaRPr lang="en-US"/>
          </a:p>
        </p:txBody>
      </p:sp>
      <p:sp>
        <p:nvSpPr>
          <p:cNvPr id="43" name="Content Placeholder 7">
            <a:extLst>
              <a:ext uri="{FF2B5EF4-FFF2-40B4-BE49-F238E27FC236}">
                <a16:creationId xmlns:a16="http://schemas.microsoft.com/office/drawing/2014/main" id="{D5A9C561-80B7-8522-C270-4A10597257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505494" cy="378541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l-GR" sz="2000">
                <a:cs typeface="Calibri"/>
              </a:rPr>
              <a:t>Στην κοινή στήλη που συνδέονται ο αισθητήρας και η αντίσταση τοποθετούμε ένα καλώδιο και το συνδέουμε στο Α0</a:t>
            </a:r>
            <a:endParaRPr lang="en-US" sz="2000">
              <a:cs typeface="Calibri"/>
            </a:endParaRPr>
          </a:p>
        </p:txBody>
      </p:sp>
      <p:sp>
        <p:nvSpPr>
          <p:cNvPr id="44" name="Rectangle 10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Εικόνα 2">
            <a:extLst>
              <a:ext uri="{FF2B5EF4-FFF2-40B4-BE49-F238E27FC236}">
                <a16:creationId xmlns:a16="http://schemas.microsoft.com/office/drawing/2014/main" id="{F0357E2E-BDC6-4978-2401-F5DA78605D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2844" y="557784"/>
            <a:ext cx="6090225" cy="560774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Γραφή 5">
                <a:extLst>
                  <a:ext uri="{FF2B5EF4-FFF2-40B4-BE49-F238E27FC236}">
                    <a16:creationId xmlns:a16="http://schemas.microsoft.com/office/drawing/2014/main" id="{0FA9EBDE-B5B8-5568-9DAC-6FDECF4353E1}"/>
                  </a:ext>
                </a:extLst>
              </p14:cNvPr>
              <p14:cNvContentPartPr/>
              <p14:nvPr/>
            </p14:nvContentPartPr>
            <p14:xfrm>
              <a:off x="7867637" y="1259715"/>
              <a:ext cx="237240" cy="634680"/>
            </p14:xfrm>
          </p:contentPart>
        </mc:Choice>
        <mc:Fallback xmlns="">
          <p:pic>
            <p:nvPicPr>
              <p:cNvPr id="5" name="Γραφή 5">
                <a:extLst>
                  <a:ext uri="{FF2B5EF4-FFF2-40B4-BE49-F238E27FC236}">
                    <a16:creationId xmlns:a16="http://schemas.microsoft.com/office/drawing/2014/main" id="{0FA9EBDE-B5B8-5568-9DAC-6FDECF4353E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858651" y="1250710"/>
                <a:ext cx="254853" cy="65233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949681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E753CC-84F1-204E-E5DA-74506B5255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80407" y="743447"/>
            <a:ext cx="3973385" cy="3692028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l-GR" sz="5200"/>
              <a:t>Προετοιμασία</a:t>
            </a:r>
            <a:endParaRPr lang="en-US" sz="520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0EFD86F-0848-01EB-FA55-B4E6DB8A87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857"/>
          <a:stretch/>
        </p:blipFill>
        <p:spPr>
          <a:xfrm>
            <a:off x="20" y="10"/>
            <a:ext cx="6992881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569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80C7F0-9AD8-40CA-5979-F2D87646D1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>
            <a:normAutofit/>
          </a:bodyPr>
          <a:lstStyle/>
          <a:p>
            <a:r>
              <a:rPr lang="en-US" err="1">
                <a:cs typeface="Calibri Light"/>
              </a:rPr>
              <a:t>Βήμ</a:t>
            </a:r>
            <a:r>
              <a:rPr lang="en-US">
                <a:cs typeface="Calibri Light"/>
              </a:rPr>
              <a:t>α 1ο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8881E97-5F2C-B1F5-B5EC-05A9229F7B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505494" cy="378541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>
                <a:cs typeface="Calibri"/>
              </a:rPr>
              <a:t>Π</a:t>
            </a:r>
            <a:r>
              <a:rPr lang="el-GR" sz="2000">
                <a:cs typeface="Calibri"/>
              </a:rPr>
              <a:t>α</a:t>
            </a:r>
            <a:r>
              <a:rPr lang="en-US" sz="2000" err="1">
                <a:cs typeface="Calibri"/>
              </a:rPr>
              <a:t>τάμε</a:t>
            </a:r>
            <a:r>
              <a:rPr lang="en-US" sz="2000">
                <a:cs typeface="Calibri"/>
              </a:rPr>
              <a:t> </a:t>
            </a:r>
            <a:r>
              <a:rPr lang="en-US" sz="2000" err="1">
                <a:cs typeface="Calibri"/>
              </a:rPr>
              <a:t>το</a:t>
            </a:r>
            <a:r>
              <a:rPr lang="en-US" sz="2000">
                <a:cs typeface="Calibri"/>
              </a:rPr>
              <a:t> </a:t>
            </a:r>
            <a:r>
              <a:rPr lang="en-US" sz="2000" err="1">
                <a:cs typeface="Calibri"/>
              </a:rPr>
              <a:t>κουμ</a:t>
            </a:r>
            <a:r>
              <a:rPr lang="en-US" sz="2000">
                <a:cs typeface="Calibri"/>
              </a:rPr>
              <a:t>πί connect</a:t>
            </a:r>
            <a:endParaRPr lang="en-US" sz="20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4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A1D1B167-428F-AE62-7A00-EBBA6BD6FD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0118" y="807593"/>
            <a:ext cx="4610819" cy="5239568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2625015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DBE53-B687-E46E-178D-E87E61A888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>
            <a:normAutofit/>
          </a:bodyPr>
          <a:lstStyle/>
          <a:p>
            <a:r>
              <a:rPr lang="en-US" err="1">
                <a:cs typeface="Calibri Light"/>
              </a:rPr>
              <a:t>Βήμ</a:t>
            </a:r>
            <a:r>
              <a:rPr lang="en-US">
                <a:cs typeface="Calibri Light"/>
              </a:rPr>
              <a:t>α 2ο</a:t>
            </a:r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E2FC46E-4360-2BC0-34FC-DE02D5F1AE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4074" y="807593"/>
            <a:ext cx="3562906" cy="5239568"/>
          </a:xfrm>
          <a:prstGeom prst="rect">
            <a:avLst/>
          </a:prstGeom>
          <a:effectLst/>
        </p:spPr>
      </p:pic>
      <p:pic>
        <p:nvPicPr>
          <p:cNvPr id="10" name="Picture 8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D4A76C9C-77C3-3B0D-239A-0A82E6F237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4008" y="107536"/>
            <a:ext cx="2165849" cy="898430"/>
          </a:xfrm>
          <a:prstGeom prst="rect">
            <a:avLst/>
          </a:prstGeom>
        </p:spPr>
      </p:pic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96202C06-F318-A873-5A6A-13C1D43DA3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3846" y="2698237"/>
            <a:ext cx="3424084" cy="347872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err="1">
                <a:cs typeface="Calibri"/>
              </a:rPr>
              <a:t>Συνδέουμε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το</a:t>
            </a:r>
            <a:r>
              <a:rPr lang="en-US">
                <a:cs typeface="Calibri"/>
              </a:rPr>
              <a:t> κα</a:t>
            </a:r>
            <a:r>
              <a:rPr lang="en-US" err="1">
                <a:cs typeface="Calibri"/>
              </a:rPr>
              <a:t>λώδιο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Usb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με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τον</a:t>
            </a:r>
            <a:r>
              <a:rPr lang="en-US">
                <a:cs typeface="Calibri"/>
              </a:rPr>
              <a:t> υπ</a:t>
            </a:r>
            <a:r>
              <a:rPr lang="en-US" err="1">
                <a:cs typeface="Calibri"/>
              </a:rPr>
              <a:t>ολογιστή</a:t>
            </a:r>
            <a:r>
              <a:rPr lang="en-US">
                <a:cs typeface="Calibri"/>
              </a:rPr>
              <a:t> και πα</a:t>
            </a:r>
            <a:r>
              <a:rPr lang="en-US" err="1">
                <a:cs typeface="Calibri"/>
              </a:rPr>
              <a:t>τάμε</a:t>
            </a:r>
            <a:r>
              <a:rPr lang="en-US">
                <a:cs typeface="Calibri"/>
              </a:rPr>
              <a:t> connect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3749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DBE53-B687-E46E-178D-E87E61A888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>
            <a:normAutofit/>
          </a:bodyPr>
          <a:lstStyle/>
          <a:p>
            <a:r>
              <a:rPr lang="en-US" err="1">
                <a:cs typeface="Calibri Light"/>
              </a:rPr>
              <a:t>Βήμ</a:t>
            </a:r>
            <a:r>
              <a:rPr lang="en-US">
                <a:cs typeface="Calibri Light"/>
              </a:rPr>
              <a:t>α </a:t>
            </a:r>
            <a:r>
              <a:rPr lang="el-GR">
                <a:cs typeface="Calibri Light"/>
              </a:rPr>
              <a:t>3</a:t>
            </a:r>
            <a:r>
              <a:rPr lang="en-US">
                <a:cs typeface="Calibri Light"/>
              </a:rPr>
              <a:t>ο</a:t>
            </a:r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96202C06-F318-A873-5A6A-13C1D43DA3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3846" y="2698237"/>
            <a:ext cx="3424084" cy="347872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l-GR">
                <a:cs typeface="Calibri"/>
              </a:rPr>
              <a:t>Είμαστε στην καρτέλα του </a:t>
            </a:r>
            <a:r>
              <a:rPr lang="en-US">
                <a:cs typeface="Calibri"/>
              </a:rPr>
              <a:t>Arduino</a:t>
            </a:r>
            <a:endParaRPr lang="el-GR">
              <a:cs typeface="Calibri"/>
            </a:endParaRPr>
          </a:p>
          <a:p>
            <a:r>
              <a:rPr lang="el-GR">
                <a:cs typeface="Calibri"/>
              </a:rPr>
              <a:t>Πατάμε το κουμπί </a:t>
            </a:r>
            <a:r>
              <a:rPr lang="en-US">
                <a:cs typeface="Calibri"/>
              </a:rPr>
              <a:t>extension</a:t>
            </a:r>
            <a:endParaRPr lang="en-US"/>
          </a:p>
        </p:txBody>
      </p:sp>
      <p:pic>
        <p:nvPicPr>
          <p:cNvPr id="5" name="Εικόνα 4">
            <a:extLst>
              <a:ext uri="{FF2B5EF4-FFF2-40B4-BE49-F238E27FC236}">
                <a16:creationId xmlns:a16="http://schemas.microsoft.com/office/drawing/2014/main" id="{851577B5-90C8-984E-6788-EB3C2C2299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6550" y="729938"/>
            <a:ext cx="5442154" cy="539812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Γραφή 2">
                <a:extLst>
                  <a:ext uri="{FF2B5EF4-FFF2-40B4-BE49-F238E27FC236}">
                    <a16:creationId xmlns:a16="http://schemas.microsoft.com/office/drawing/2014/main" id="{FDE08D2B-37E5-8F3A-ED52-8DB7BC499594}"/>
                  </a:ext>
                </a:extLst>
              </p14:cNvPr>
              <p14:cNvContentPartPr/>
              <p14:nvPr/>
            </p14:nvContentPartPr>
            <p14:xfrm>
              <a:off x="6331089" y="845137"/>
              <a:ext cx="136080" cy="541800"/>
            </p14:xfrm>
          </p:contentPart>
        </mc:Choice>
        <mc:Fallback xmlns="">
          <p:pic>
            <p:nvPicPr>
              <p:cNvPr id="3" name="Γραφή 2">
                <a:extLst>
                  <a:ext uri="{FF2B5EF4-FFF2-40B4-BE49-F238E27FC236}">
                    <a16:creationId xmlns:a16="http://schemas.microsoft.com/office/drawing/2014/main" id="{FDE08D2B-37E5-8F3A-ED52-8DB7BC49959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322113" y="836137"/>
                <a:ext cx="153673" cy="55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Γραφή 3">
                <a:extLst>
                  <a:ext uri="{FF2B5EF4-FFF2-40B4-BE49-F238E27FC236}">
                    <a16:creationId xmlns:a16="http://schemas.microsoft.com/office/drawing/2014/main" id="{EB5C2E0C-CCE8-D026-BB9D-034E618521CC}"/>
                  </a:ext>
                </a:extLst>
              </p14:cNvPr>
              <p14:cNvContentPartPr/>
              <p14:nvPr/>
            </p14:nvContentPartPr>
            <p14:xfrm>
              <a:off x="10757649" y="5607937"/>
              <a:ext cx="603720" cy="254880"/>
            </p14:xfrm>
          </p:contentPart>
        </mc:Choice>
        <mc:Fallback xmlns="">
          <p:pic>
            <p:nvPicPr>
              <p:cNvPr id="4" name="Γραφή 3">
                <a:extLst>
                  <a:ext uri="{FF2B5EF4-FFF2-40B4-BE49-F238E27FC236}">
                    <a16:creationId xmlns:a16="http://schemas.microsoft.com/office/drawing/2014/main" id="{EB5C2E0C-CCE8-D026-BB9D-034E618521C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748649" y="5598937"/>
                <a:ext cx="621360" cy="272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226197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DBE53-B687-E46E-178D-E87E61A888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>
            <a:normAutofit/>
          </a:bodyPr>
          <a:lstStyle/>
          <a:p>
            <a:r>
              <a:rPr lang="en-US" err="1">
                <a:cs typeface="Calibri Light"/>
              </a:rPr>
              <a:t>Βήμ</a:t>
            </a:r>
            <a:r>
              <a:rPr lang="en-US">
                <a:cs typeface="Calibri Light"/>
              </a:rPr>
              <a:t>α 4ο</a:t>
            </a:r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96202C06-F318-A873-5A6A-13C1D43DA3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3846" y="2698237"/>
            <a:ext cx="3424084" cy="347872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l-GR">
                <a:cs typeface="Calibri"/>
              </a:rPr>
              <a:t>Και στην επιλογή </a:t>
            </a:r>
            <a:r>
              <a:rPr lang="en-US">
                <a:cs typeface="Calibri"/>
              </a:rPr>
              <a:t>“Upload Mode Broadcast” </a:t>
            </a:r>
            <a:r>
              <a:rPr lang="el-GR">
                <a:cs typeface="Calibri"/>
              </a:rPr>
              <a:t>πατάμε </a:t>
            </a:r>
            <a:r>
              <a:rPr lang="en-US">
                <a:cs typeface="Calibri"/>
              </a:rPr>
              <a:t>Add</a:t>
            </a:r>
            <a:endParaRPr lang="en-US"/>
          </a:p>
        </p:txBody>
      </p:sp>
      <p:pic>
        <p:nvPicPr>
          <p:cNvPr id="4" name="Εικόνα 3">
            <a:extLst>
              <a:ext uri="{FF2B5EF4-FFF2-40B4-BE49-F238E27FC236}">
                <a16:creationId xmlns:a16="http://schemas.microsoft.com/office/drawing/2014/main" id="{400FA489-9F41-8CEE-5926-625ECA2E74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557784"/>
            <a:ext cx="4382112" cy="5296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2862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DBE53-B687-E46E-178D-E87E61A888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>
            <a:normAutofit/>
          </a:bodyPr>
          <a:lstStyle/>
          <a:p>
            <a:r>
              <a:rPr lang="en-US" err="1">
                <a:cs typeface="Calibri Light"/>
              </a:rPr>
              <a:t>Βήμ</a:t>
            </a:r>
            <a:r>
              <a:rPr lang="en-US">
                <a:cs typeface="Calibri Light"/>
              </a:rPr>
              <a:t>α 5ο</a:t>
            </a:r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96202C06-F318-A873-5A6A-13C1D43DA3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3846" y="2698237"/>
            <a:ext cx="3424084" cy="347872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l-GR">
                <a:cs typeface="Calibri"/>
              </a:rPr>
              <a:t>Πηγαίνουμε στην κατηγορία </a:t>
            </a:r>
            <a:r>
              <a:rPr lang="en-US">
                <a:cs typeface="Calibri"/>
              </a:rPr>
              <a:t>Sprites </a:t>
            </a:r>
            <a:r>
              <a:rPr lang="el-GR">
                <a:cs typeface="Calibri"/>
              </a:rPr>
              <a:t>και κάνουμε το ίδιο.</a:t>
            </a:r>
          </a:p>
          <a:p>
            <a:r>
              <a:rPr lang="el-GR">
                <a:cs typeface="Calibri"/>
              </a:rPr>
              <a:t>Πατάμε στο </a:t>
            </a:r>
            <a:r>
              <a:rPr lang="en-US">
                <a:cs typeface="Calibri"/>
              </a:rPr>
              <a:t>extension</a:t>
            </a:r>
            <a:endParaRPr lang="en-US"/>
          </a:p>
        </p:txBody>
      </p:sp>
      <p:pic>
        <p:nvPicPr>
          <p:cNvPr id="5" name="Εικόνα 4">
            <a:extLst>
              <a:ext uri="{FF2B5EF4-FFF2-40B4-BE49-F238E27FC236}">
                <a16:creationId xmlns:a16="http://schemas.microsoft.com/office/drawing/2014/main" id="{06169055-01DF-C887-E9DD-C89E6B50F9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0601" y="802873"/>
            <a:ext cx="5515745" cy="524900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Γραφή 3">
                <a:extLst>
                  <a:ext uri="{FF2B5EF4-FFF2-40B4-BE49-F238E27FC236}">
                    <a16:creationId xmlns:a16="http://schemas.microsoft.com/office/drawing/2014/main" id="{9F904C9B-A493-D8D7-40A3-DEF680527E95}"/>
                  </a:ext>
                </a:extLst>
              </p14:cNvPr>
              <p14:cNvContentPartPr/>
              <p14:nvPr/>
            </p14:nvContentPartPr>
            <p14:xfrm>
              <a:off x="8086737" y="531973"/>
              <a:ext cx="136080" cy="541800"/>
            </p14:xfrm>
          </p:contentPart>
        </mc:Choice>
        <mc:Fallback xmlns="">
          <p:pic>
            <p:nvPicPr>
              <p:cNvPr id="4" name="Γραφή 3">
                <a:extLst>
                  <a:ext uri="{FF2B5EF4-FFF2-40B4-BE49-F238E27FC236}">
                    <a16:creationId xmlns:a16="http://schemas.microsoft.com/office/drawing/2014/main" id="{9F904C9B-A493-D8D7-40A3-DEF680527E9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077761" y="522973"/>
                <a:ext cx="153673" cy="55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Γραφή 5">
                <a:extLst>
                  <a:ext uri="{FF2B5EF4-FFF2-40B4-BE49-F238E27FC236}">
                    <a16:creationId xmlns:a16="http://schemas.microsoft.com/office/drawing/2014/main" id="{252B1130-0ED3-1107-15F4-E320A0333C4B}"/>
                  </a:ext>
                </a:extLst>
              </p14:cNvPr>
              <p14:cNvContentPartPr/>
              <p14:nvPr/>
            </p14:nvContentPartPr>
            <p14:xfrm>
              <a:off x="11037926" y="5496697"/>
              <a:ext cx="603720" cy="254880"/>
            </p14:xfrm>
          </p:contentPart>
        </mc:Choice>
        <mc:Fallback xmlns="">
          <p:pic>
            <p:nvPicPr>
              <p:cNvPr id="6" name="Γραφή 5">
                <a:extLst>
                  <a:ext uri="{FF2B5EF4-FFF2-40B4-BE49-F238E27FC236}">
                    <a16:creationId xmlns:a16="http://schemas.microsoft.com/office/drawing/2014/main" id="{252B1130-0ED3-1107-15F4-E320A0333C4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028926" y="5487697"/>
                <a:ext cx="621360" cy="272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991735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DBE53-B687-E46E-178D-E87E61A888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>
            <a:normAutofit/>
          </a:bodyPr>
          <a:lstStyle/>
          <a:p>
            <a:r>
              <a:rPr lang="en-US" err="1">
                <a:cs typeface="Calibri Light"/>
              </a:rPr>
              <a:t>Βήμ</a:t>
            </a:r>
            <a:r>
              <a:rPr lang="en-US">
                <a:cs typeface="Calibri Light"/>
              </a:rPr>
              <a:t>α 6ο</a:t>
            </a:r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96202C06-F318-A873-5A6A-13C1D43DA3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3846" y="2698237"/>
            <a:ext cx="3424084" cy="347872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l-GR">
                <a:cs typeface="Calibri"/>
              </a:rPr>
              <a:t>Και στην επιλογή </a:t>
            </a:r>
            <a:r>
              <a:rPr lang="en-US">
                <a:cs typeface="Calibri"/>
              </a:rPr>
              <a:t>“Upload Mode Broadcast” </a:t>
            </a:r>
            <a:r>
              <a:rPr lang="el-GR">
                <a:cs typeface="Calibri"/>
              </a:rPr>
              <a:t>πατάμε </a:t>
            </a:r>
            <a:r>
              <a:rPr lang="en-US">
                <a:cs typeface="Calibri"/>
              </a:rPr>
              <a:t>Add</a:t>
            </a:r>
            <a:endParaRPr lang="en-US"/>
          </a:p>
        </p:txBody>
      </p:sp>
      <p:pic>
        <p:nvPicPr>
          <p:cNvPr id="4" name="Εικόνα 3">
            <a:extLst>
              <a:ext uri="{FF2B5EF4-FFF2-40B4-BE49-F238E27FC236}">
                <a16:creationId xmlns:a16="http://schemas.microsoft.com/office/drawing/2014/main" id="{35381672-94C3-815A-65DF-36CD5883FC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4929" y="1194434"/>
            <a:ext cx="4096322" cy="4267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8653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DBE53-B687-E46E-178D-E87E61A888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>
            <a:normAutofit/>
          </a:bodyPr>
          <a:lstStyle/>
          <a:p>
            <a:r>
              <a:rPr lang="en-US" err="1">
                <a:cs typeface="Calibri Light"/>
              </a:rPr>
              <a:t>Βήμ</a:t>
            </a:r>
            <a:r>
              <a:rPr lang="en-US">
                <a:cs typeface="Calibri Light"/>
              </a:rPr>
              <a:t>α 7ο</a:t>
            </a:r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96202C06-F318-A873-5A6A-13C1D43DA3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3846" y="2698237"/>
            <a:ext cx="3424084" cy="347872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l-GR">
                <a:cs typeface="Calibri"/>
              </a:rPr>
              <a:t>Ελέγχουμε αν και το </a:t>
            </a:r>
            <a:r>
              <a:rPr lang="en-US">
                <a:cs typeface="Calibri"/>
              </a:rPr>
              <a:t>Arduino </a:t>
            </a:r>
            <a:r>
              <a:rPr lang="el-GR">
                <a:cs typeface="Calibri"/>
              </a:rPr>
              <a:t>και τα </a:t>
            </a:r>
            <a:r>
              <a:rPr lang="en-US">
                <a:cs typeface="Calibri"/>
              </a:rPr>
              <a:t>Sprite </a:t>
            </a:r>
            <a:r>
              <a:rPr lang="el-GR">
                <a:cs typeface="Calibri"/>
              </a:rPr>
              <a:t>έχουν το «</a:t>
            </a:r>
            <a:r>
              <a:rPr lang="en-US">
                <a:cs typeface="Calibri"/>
              </a:rPr>
              <a:t>Upload Mode</a:t>
            </a:r>
            <a:r>
              <a:rPr lang="el-GR">
                <a:cs typeface="Calibri"/>
              </a:rPr>
              <a:t>»</a:t>
            </a:r>
          </a:p>
          <a:p>
            <a:r>
              <a:rPr lang="el-GR">
                <a:cs typeface="Calibri"/>
              </a:rPr>
              <a:t>Με αυτό τον τρόπο το </a:t>
            </a:r>
            <a:r>
              <a:rPr lang="en-US">
                <a:cs typeface="Calibri"/>
              </a:rPr>
              <a:t>Arduino </a:t>
            </a:r>
            <a:r>
              <a:rPr lang="el-GR">
                <a:cs typeface="Calibri"/>
              </a:rPr>
              <a:t>Θα μπορεί να στέλνει μηνύματα στα </a:t>
            </a:r>
            <a:r>
              <a:rPr lang="en-US">
                <a:cs typeface="Calibri"/>
              </a:rPr>
              <a:t>Sprite</a:t>
            </a:r>
            <a:endParaRPr lang="en-US"/>
          </a:p>
        </p:txBody>
      </p:sp>
      <p:pic>
        <p:nvPicPr>
          <p:cNvPr id="5" name="Εικόνα 4">
            <a:extLst>
              <a:ext uri="{FF2B5EF4-FFF2-40B4-BE49-F238E27FC236}">
                <a16:creationId xmlns:a16="http://schemas.microsoft.com/office/drawing/2014/main" id="{24FAD921-05A8-0D7C-3D60-7305D2F1D5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5867"/>
          <a:stretch/>
        </p:blipFill>
        <p:spPr>
          <a:xfrm>
            <a:off x="6514236" y="681037"/>
            <a:ext cx="4413374" cy="2631367"/>
          </a:xfrm>
          <a:prstGeom prst="rect">
            <a:avLst/>
          </a:prstGeom>
        </p:spPr>
      </p:pic>
      <p:pic>
        <p:nvPicPr>
          <p:cNvPr id="7" name="Εικόνα 6">
            <a:extLst>
              <a:ext uri="{FF2B5EF4-FFF2-40B4-BE49-F238E27FC236}">
                <a16:creationId xmlns:a16="http://schemas.microsoft.com/office/drawing/2014/main" id="{A12F073D-26F0-A249-46DC-806CB3ECD2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0191"/>
          <a:stretch/>
        </p:blipFill>
        <p:spPr>
          <a:xfrm>
            <a:off x="6514236" y="3545597"/>
            <a:ext cx="4413374" cy="2500673"/>
          </a:xfrm>
          <a:prstGeom prst="rect">
            <a:avLst/>
          </a:prstGeom>
        </p:spPr>
      </p:pic>
      <p:pic>
        <p:nvPicPr>
          <p:cNvPr id="9" name="Εικόνα 8">
            <a:extLst>
              <a:ext uri="{FF2B5EF4-FFF2-40B4-BE49-F238E27FC236}">
                <a16:creationId xmlns:a16="http://schemas.microsoft.com/office/drawing/2014/main" id="{D1DD07BF-DDE9-E300-FB77-4FDAA26FCF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4383" y="2775059"/>
            <a:ext cx="699290" cy="467286"/>
          </a:xfrm>
          <a:prstGeom prst="rect">
            <a:avLst/>
          </a:prstGeom>
        </p:spPr>
      </p:pic>
      <p:sp>
        <p:nvSpPr>
          <p:cNvPr id="3" name="Βέλος: Καμπύλο προς τα αριστερά 2">
            <a:extLst>
              <a:ext uri="{FF2B5EF4-FFF2-40B4-BE49-F238E27FC236}">
                <a16:creationId xmlns:a16="http://schemas.microsoft.com/office/drawing/2014/main" id="{4BAA6D70-976E-D036-1F99-6C0E6EFB23CE}"/>
              </a:ext>
            </a:extLst>
          </p:cNvPr>
          <p:cNvSpPr/>
          <p:nvPr/>
        </p:nvSpPr>
        <p:spPr>
          <a:xfrm rot="10800000">
            <a:off x="5285064" y="1191237"/>
            <a:ext cx="1057013" cy="3414320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64648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E753CC-84F1-204E-E5DA-74506B5255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78034" y="2730314"/>
            <a:ext cx="5267176" cy="28891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err="1"/>
              <a:t>Προγρ</a:t>
            </a:r>
            <a:r>
              <a:rPr lang="en-US" sz="5400"/>
              <a:t>αμματισμός</a:t>
            </a:r>
            <a:br>
              <a:rPr lang="el-GR" sz="5400"/>
            </a:br>
            <a:br>
              <a:rPr lang="el-GR" sz="5400"/>
            </a:br>
            <a:r>
              <a:rPr lang="el-GR" sz="2800"/>
              <a:t>Εμφάνιση τιμών</a:t>
            </a:r>
            <a:endParaRPr lang="en-US" sz="5400" err="1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Computer script on a screen">
            <a:extLst>
              <a:ext uri="{FF2B5EF4-FFF2-40B4-BE49-F238E27FC236}">
                <a16:creationId xmlns:a16="http://schemas.microsoft.com/office/drawing/2014/main" id="{677ECE0D-2AE9-DB14-9533-04EA690F73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1690" b="-3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8061242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4C608BEB-860E-4094-8511-78603564A7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059050" cy="68580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72B7AB-FBE8-EDCE-1B45-A596C6601A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12488"/>
            <a:ext cx="2899189" cy="4363844"/>
          </a:xfrm>
        </p:spPr>
        <p:txBody>
          <a:bodyPr anchor="t">
            <a:normAutofit/>
          </a:bodyPr>
          <a:lstStyle/>
          <a:p>
            <a:r>
              <a:rPr lang="en-US" sz="4000" err="1">
                <a:solidFill>
                  <a:srgbClr val="FFFFFF"/>
                </a:solidFill>
                <a:cs typeface="Calibri Light"/>
              </a:rPr>
              <a:t>Τι</a:t>
            </a:r>
            <a:r>
              <a:rPr lang="en-US" sz="4000">
                <a:solidFill>
                  <a:srgbClr val="FFFFFF"/>
                </a:solidFill>
                <a:cs typeface="Calibri Light"/>
              </a:rPr>
              <a:t> θα </a:t>
            </a:r>
            <a:r>
              <a:rPr lang="en-US" sz="4000" err="1">
                <a:solidFill>
                  <a:srgbClr val="FFFFFF"/>
                </a:solidFill>
                <a:cs typeface="Calibri Light"/>
              </a:rPr>
              <a:t>φτιάξουμε</a:t>
            </a:r>
            <a:r>
              <a:rPr lang="en-US" sz="4000">
                <a:solidFill>
                  <a:srgbClr val="FFFFFF"/>
                </a:solidFill>
                <a:cs typeface="Calibri Light"/>
              </a:rPr>
              <a:t>;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932E0D-FC24-0C65-81A5-F3983AC8AA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80855" y="1412489"/>
            <a:ext cx="3427283" cy="436384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l-GR" sz="2000">
                <a:cs typeface="Calibri"/>
              </a:rPr>
              <a:t>Ένας αισθητήρας θα μετράει την ένταση του φωτός</a:t>
            </a:r>
            <a:r>
              <a:rPr lang="en-US" sz="2000">
                <a:cs typeface="Calibri"/>
              </a:rPr>
              <a:t> </a:t>
            </a:r>
            <a:r>
              <a:rPr lang="el-GR" sz="2000">
                <a:cs typeface="Calibri"/>
              </a:rPr>
              <a:t>και θα μας την στέλνει στον υπολογιστή</a:t>
            </a:r>
          </a:p>
          <a:p>
            <a:r>
              <a:rPr lang="el-GR" sz="2000">
                <a:cs typeface="Calibri"/>
              </a:rPr>
              <a:t>Εάν η ένταση του φωτός είναι μικρή (πχ νύχτα) αυτόματα θα ανάβει ένα </a:t>
            </a:r>
            <a:r>
              <a:rPr lang="en-US" sz="2000">
                <a:cs typeface="Calibri"/>
              </a:rPr>
              <a:t>led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F16A8D4-FE87-4604-88B2-394B5D1EB4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29871" y="1412488"/>
            <a:ext cx="0" cy="365760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Θέση περιεχομένου 7">
            <a:extLst>
              <a:ext uri="{FF2B5EF4-FFF2-40B4-BE49-F238E27FC236}">
                <a16:creationId xmlns:a16="http://schemas.microsoft.com/office/drawing/2014/main" id="{A531124B-7D60-1077-433F-02C3359F1B5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2762" y="2223294"/>
            <a:ext cx="1651237" cy="1778255"/>
          </a:xfrm>
        </p:spPr>
      </p:pic>
      <p:pic>
        <p:nvPicPr>
          <p:cNvPr id="10" name="Εικόνα 9">
            <a:extLst>
              <a:ext uri="{FF2B5EF4-FFF2-40B4-BE49-F238E27FC236}">
                <a16:creationId xmlns:a16="http://schemas.microsoft.com/office/drawing/2014/main" id="{266F3A9D-7550-631F-68D0-807492E8C1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4246" y="4817890"/>
            <a:ext cx="3407794" cy="1916884"/>
          </a:xfrm>
          <a:prstGeom prst="rect">
            <a:avLst/>
          </a:prstGeom>
        </p:spPr>
      </p:pic>
      <p:pic>
        <p:nvPicPr>
          <p:cNvPr id="12" name="Εικόνα 11">
            <a:extLst>
              <a:ext uri="{FF2B5EF4-FFF2-40B4-BE49-F238E27FC236}">
                <a16:creationId xmlns:a16="http://schemas.microsoft.com/office/drawing/2014/main" id="{FAB25EE5-8869-75D5-E0DA-22D6B467FD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7325" y="5276675"/>
            <a:ext cx="1270559" cy="1329655"/>
          </a:xfrm>
          <a:prstGeom prst="rect">
            <a:avLst/>
          </a:prstGeom>
        </p:spPr>
      </p:pic>
      <p:sp>
        <p:nvSpPr>
          <p:cNvPr id="13" name="Βέλος: Καμπύλο προς τα κάτω 12">
            <a:extLst>
              <a:ext uri="{FF2B5EF4-FFF2-40B4-BE49-F238E27FC236}">
                <a16:creationId xmlns:a16="http://schemas.microsoft.com/office/drawing/2014/main" id="{4FD95C4D-E351-7305-EFAE-B861A0D40735}"/>
              </a:ext>
            </a:extLst>
          </p:cNvPr>
          <p:cNvSpPr/>
          <p:nvPr/>
        </p:nvSpPr>
        <p:spPr>
          <a:xfrm>
            <a:off x="6068454" y="4965226"/>
            <a:ext cx="2541865" cy="311449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>
              <a:solidFill>
                <a:schemeClr val="tx1"/>
              </a:solidFill>
            </a:endParaRPr>
          </a:p>
        </p:txBody>
      </p:sp>
      <p:pic>
        <p:nvPicPr>
          <p:cNvPr id="15" name="Εικόνα 14">
            <a:extLst>
              <a:ext uri="{FF2B5EF4-FFF2-40B4-BE49-F238E27FC236}">
                <a16:creationId xmlns:a16="http://schemas.microsoft.com/office/drawing/2014/main" id="{903D7EE3-8FB6-39E0-FEF6-D533A10939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0359" y="4639888"/>
            <a:ext cx="376622" cy="251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2005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Τίτλος 3">
            <a:extLst>
              <a:ext uri="{FF2B5EF4-FFF2-40B4-BE49-F238E27FC236}">
                <a16:creationId xmlns:a16="http://schemas.microsoft.com/office/drawing/2014/main" id="{943F2676-19E0-13C2-7253-805CE56C0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Τι θα κάνουμε</a:t>
            </a:r>
          </a:p>
        </p:txBody>
      </p:sp>
      <p:sp>
        <p:nvSpPr>
          <p:cNvPr id="5" name="Θέση περιεχομένου 4">
            <a:extLst>
              <a:ext uri="{FF2B5EF4-FFF2-40B4-BE49-F238E27FC236}">
                <a16:creationId xmlns:a16="http://schemas.microsoft.com/office/drawing/2014/main" id="{5D3DC8AC-475C-0CA7-F7AD-32138E0BAA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To Arduino </a:t>
            </a:r>
            <a:r>
              <a:rPr lang="el-GR"/>
              <a:t>να μετρήσει την τιμή του αισθητήρα φωτός</a:t>
            </a:r>
          </a:p>
          <a:p>
            <a:r>
              <a:rPr lang="el-GR"/>
              <a:t>Να την στείλει στα </a:t>
            </a:r>
            <a:r>
              <a:rPr lang="en-US"/>
              <a:t>Sprites</a:t>
            </a:r>
          </a:p>
          <a:p>
            <a:r>
              <a:rPr lang="el-GR"/>
              <a:t>Τα </a:t>
            </a:r>
            <a:r>
              <a:rPr lang="en-US"/>
              <a:t>Sprites </a:t>
            </a:r>
            <a:r>
              <a:rPr lang="el-GR"/>
              <a:t>να εμφανίσουν την τιμή στην οθόνη του υπολογιστή</a:t>
            </a:r>
          </a:p>
        </p:txBody>
      </p:sp>
    </p:spTree>
    <p:extLst>
      <p:ext uri="{BB962C8B-B14F-4D97-AF65-F5344CB8AC3E}">
        <p14:creationId xmlns:p14="http://schemas.microsoft.com/office/powerpoint/2010/main" val="33930830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911F9-99A8-219E-AA37-5A8CF2DFF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>
            <a:normAutofit/>
          </a:bodyPr>
          <a:lstStyle/>
          <a:p>
            <a:r>
              <a:rPr lang="en-US" err="1">
                <a:cs typeface="Calibri Light"/>
              </a:rPr>
              <a:t>Βήμ</a:t>
            </a:r>
            <a:r>
              <a:rPr lang="en-US">
                <a:cs typeface="Calibri Light"/>
              </a:rPr>
              <a:t>α 1ο</a:t>
            </a:r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9E57A4A-6748-9B31-3B15-DF24D5D56E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505494" cy="378541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err="1">
                <a:cs typeface="Calibri"/>
              </a:rPr>
              <a:t>Ότ</a:t>
            </a:r>
            <a:r>
              <a:rPr lang="en-US" sz="2000">
                <a:cs typeface="Calibri"/>
              </a:rPr>
              <a:t>αν α</a:t>
            </a:r>
            <a:r>
              <a:rPr lang="en-US" sz="2000" err="1">
                <a:cs typeface="Calibri"/>
              </a:rPr>
              <a:t>νοίξει</a:t>
            </a:r>
            <a:r>
              <a:rPr lang="en-US" sz="2000">
                <a:cs typeface="Calibri"/>
              </a:rPr>
              <a:t> </a:t>
            </a:r>
            <a:r>
              <a:rPr lang="en-US" sz="2000" err="1">
                <a:cs typeface="Calibri"/>
              </a:rPr>
              <a:t>το</a:t>
            </a:r>
            <a:r>
              <a:rPr lang="en-US" sz="2000">
                <a:cs typeface="Calibri"/>
              </a:rPr>
              <a:t> Arduino</a:t>
            </a:r>
            <a:endParaRPr lang="en-US" sz="20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B2362372-AECC-D524-6DE4-08CB0A8C00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5320" y="807593"/>
            <a:ext cx="5920415" cy="5239568"/>
          </a:xfrm>
          <a:prstGeom prst="rect">
            <a:avLst/>
          </a:prstGeom>
          <a:effectLst/>
        </p:spPr>
      </p:pic>
      <p:pic>
        <p:nvPicPr>
          <p:cNvPr id="3" name="Εικόνα 2">
            <a:extLst>
              <a:ext uri="{FF2B5EF4-FFF2-40B4-BE49-F238E27FC236}">
                <a16:creationId xmlns:a16="http://schemas.microsoft.com/office/drawing/2014/main" id="{1DD246BA-3E23-4954-4462-D517C0F8BE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2451" y="299041"/>
            <a:ext cx="1294080" cy="982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0222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6318A7-AB6C-F28E-88A6-167001C90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>
            <a:normAutofit/>
          </a:bodyPr>
          <a:lstStyle/>
          <a:p>
            <a:r>
              <a:rPr lang="en-US" err="1">
                <a:cs typeface="Calibri Light"/>
              </a:rPr>
              <a:t>Βήμ</a:t>
            </a:r>
            <a:r>
              <a:rPr lang="en-US">
                <a:cs typeface="Calibri Light"/>
              </a:rPr>
              <a:t>α 2ο </a:t>
            </a:r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8D9B35C-0DAB-03C6-8F90-46AA04BAAC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505494" cy="378541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err="1">
                <a:cs typeface="Calibri"/>
              </a:rPr>
              <a:t>Γι</a:t>
            </a:r>
            <a:r>
              <a:rPr lang="en-US" sz="2000">
                <a:cs typeface="Calibri"/>
              </a:rPr>
              <a:t>α π</a:t>
            </a:r>
            <a:r>
              <a:rPr lang="en-US" sz="2000" err="1">
                <a:cs typeface="Calibri"/>
              </a:rPr>
              <a:t>άντ</a:t>
            </a:r>
            <a:r>
              <a:rPr lang="en-US" sz="2000">
                <a:cs typeface="Calibri"/>
              </a:rPr>
              <a:t>α</a:t>
            </a:r>
            <a:endParaRPr lang="en-US" sz="20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BDD43570-F50F-8044-2282-ADFB702AE5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5862" y="914306"/>
            <a:ext cx="6019331" cy="5026141"/>
          </a:xfrm>
          <a:prstGeom prst="rect">
            <a:avLst/>
          </a:prstGeom>
          <a:effectLst/>
        </p:spPr>
      </p:pic>
      <p:pic>
        <p:nvPicPr>
          <p:cNvPr id="3" name="Εικόνα 2">
            <a:extLst>
              <a:ext uri="{FF2B5EF4-FFF2-40B4-BE49-F238E27FC236}">
                <a16:creationId xmlns:a16="http://schemas.microsoft.com/office/drawing/2014/main" id="{42C23225-31C0-3489-D2BA-4639393F30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2451" y="299041"/>
            <a:ext cx="1294080" cy="982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6033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6318A7-AB6C-F28E-88A6-167001C90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>
            <a:normAutofit/>
          </a:bodyPr>
          <a:lstStyle/>
          <a:p>
            <a:r>
              <a:rPr lang="en-US" err="1">
                <a:cs typeface="Calibri Light"/>
              </a:rPr>
              <a:t>Βήμ</a:t>
            </a:r>
            <a:r>
              <a:rPr lang="en-US">
                <a:cs typeface="Calibri Light"/>
              </a:rPr>
              <a:t>α 3ο </a:t>
            </a:r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8D9B35C-0DAB-03C6-8F90-46AA04BAAC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505494" cy="378541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l-GR" sz="2000">
                <a:cs typeface="Calibri"/>
              </a:rPr>
              <a:t>Θα στείλει ένα μήνυμα με όνομα </a:t>
            </a:r>
            <a:r>
              <a:rPr lang="en-US" sz="2000">
                <a:cs typeface="Calibri"/>
              </a:rPr>
              <a:t>“light”</a:t>
            </a:r>
            <a:endParaRPr lang="en-US" sz="20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Εικόνα 4">
            <a:extLst>
              <a:ext uri="{FF2B5EF4-FFF2-40B4-BE49-F238E27FC236}">
                <a16:creationId xmlns:a16="http://schemas.microsoft.com/office/drawing/2014/main" id="{8A72493C-239F-51CD-103F-5D57BE63CB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5616" y="1398030"/>
            <a:ext cx="6341343" cy="4298095"/>
          </a:xfrm>
          <a:prstGeom prst="rect">
            <a:avLst/>
          </a:prstGeom>
        </p:spPr>
      </p:pic>
      <p:pic>
        <p:nvPicPr>
          <p:cNvPr id="3" name="Εικόνα 2">
            <a:extLst>
              <a:ext uri="{FF2B5EF4-FFF2-40B4-BE49-F238E27FC236}">
                <a16:creationId xmlns:a16="http://schemas.microsoft.com/office/drawing/2014/main" id="{47D28450-6E9A-189D-227D-7DCD99C06F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2451" y="299041"/>
            <a:ext cx="1294080" cy="982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1173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6318A7-AB6C-F28E-88A6-167001C90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>
            <a:normAutofit/>
          </a:bodyPr>
          <a:lstStyle/>
          <a:p>
            <a:r>
              <a:rPr lang="en-US" err="1">
                <a:cs typeface="Calibri Light"/>
              </a:rPr>
              <a:t>Βήμ</a:t>
            </a:r>
            <a:r>
              <a:rPr lang="en-US">
                <a:cs typeface="Calibri Light"/>
              </a:rPr>
              <a:t>α 4ο </a:t>
            </a:r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8D9B35C-0DAB-03C6-8F90-46AA04BAAC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505494" cy="378541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l-GR" sz="2000">
                <a:cs typeface="Calibri"/>
              </a:rPr>
              <a:t>Με την τιμή που θα μετρήσει ο αισθητήρας στην θέση Α0</a:t>
            </a:r>
            <a:endParaRPr lang="en-US" sz="20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Εικόνα 3">
            <a:extLst>
              <a:ext uri="{FF2B5EF4-FFF2-40B4-BE49-F238E27FC236}">
                <a16:creationId xmlns:a16="http://schemas.microsoft.com/office/drawing/2014/main" id="{D3931C90-2E9A-5A59-2874-7F45F58001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6831" y="1329949"/>
            <a:ext cx="6417394" cy="3872377"/>
          </a:xfrm>
          <a:prstGeom prst="rect">
            <a:avLst/>
          </a:prstGeom>
        </p:spPr>
      </p:pic>
      <p:pic>
        <p:nvPicPr>
          <p:cNvPr id="3" name="Εικόνα 2">
            <a:extLst>
              <a:ext uri="{FF2B5EF4-FFF2-40B4-BE49-F238E27FC236}">
                <a16:creationId xmlns:a16="http://schemas.microsoft.com/office/drawing/2014/main" id="{D83D5371-0FFE-174D-A201-94F641B9D6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2451" y="299041"/>
            <a:ext cx="1294080" cy="982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7408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6318A7-AB6C-F28E-88A6-167001C90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>
            <a:normAutofit/>
          </a:bodyPr>
          <a:lstStyle/>
          <a:p>
            <a:r>
              <a:rPr lang="en-US" err="1">
                <a:cs typeface="Calibri Light"/>
              </a:rPr>
              <a:t>Βήμ</a:t>
            </a:r>
            <a:r>
              <a:rPr lang="en-US">
                <a:cs typeface="Calibri Light"/>
              </a:rPr>
              <a:t>α 5ο </a:t>
            </a:r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8D9B35C-0DAB-03C6-8F90-46AA04BAAC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505494" cy="378541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l-GR" sz="2000">
                <a:cs typeface="Calibri"/>
              </a:rPr>
              <a:t>Και μετά θα περιμένει 2 δευτερόλεπτα</a:t>
            </a:r>
            <a:endParaRPr lang="en-US" sz="20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Εικόνα 4">
            <a:extLst>
              <a:ext uri="{FF2B5EF4-FFF2-40B4-BE49-F238E27FC236}">
                <a16:creationId xmlns:a16="http://schemas.microsoft.com/office/drawing/2014/main" id="{E052AC6B-DA20-800A-EFA6-4D99B8D516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0270" y="1440426"/>
            <a:ext cx="6370515" cy="4152551"/>
          </a:xfrm>
          <a:prstGeom prst="rect">
            <a:avLst/>
          </a:prstGeom>
        </p:spPr>
      </p:pic>
      <p:sp>
        <p:nvSpPr>
          <p:cNvPr id="16" name="Οβάλ 15">
            <a:extLst>
              <a:ext uri="{FF2B5EF4-FFF2-40B4-BE49-F238E27FC236}">
                <a16:creationId xmlns:a16="http://schemas.microsoft.com/office/drawing/2014/main" id="{4253D938-4EDE-2866-3384-536DA1568E55}"/>
              </a:ext>
            </a:extLst>
          </p:cNvPr>
          <p:cNvSpPr/>
          <p:nvPr/>
        </p:nvSpPr>
        <p:spPr>
          <a:xfrm>
            <a:off x="4630462" y="4806892"/>
            <a:ext cx="2542125" cy="2542125"/>
          </a:xfrm>
          <a:prstGeom prst="ellipse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7" name="Οβάλ 16">
            <a:extLst>
              <a:ext uri="{FF2B5EF4-FFF2-40B4-BE49-F238E27FC236}">
                <a16:creationId xmlns:a16="http://schemas.microsoft.com/office/drawing/2014/main" id="{9D2440BC-37E1-B9D3-62E1-F12470658984}"/>
              </a:ext>
            </a:extLst>
          </p:cNvPr>
          <p:cNvSpPr/>
          <p:nvPr/>
        </p:nvSpPr>
        <p:spPr>
          <a:xfrm>
            <a:off x="8169124" y="4806892"/>
            <a:ext cx="2542125" cy="2542125"/>
          </a:xfrm>
          <a:prstGeom prst="ellipse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pic>
        <p:nvPicPr>
          <p:cNvPr id="7" name="Εικόνα 6">
            <a:extLst>
              <a:ext uri="{FF2B5EF4-FFF2-40B4-BE49-F238E27FC236}">
                <a16:creationId xmlns:a16="http://schemas.microsoft.com/office/drawing/2014/main" id="{D2E575BE-39FF-F03A-1DD1-938E43714E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5865255"/>
            <a:ext cx="717127" cy="717127"/>
          </a:xfrm>
          <a:prstGeom prst="rect">
            <a:avLst/>
          </a:prstGeom>
        </p:spPr>
      </p:pic>
      <p:pic>
        <p:nvPicPr>
          <p:cNvPr id="9" name="Εικόνα 8">
            <a:extLst>
              <a:ext uri="{FF2B5EF4-FFF2-40B4-BE49-F238E27FC236}">
                <a16:creationId xmlns:a16="http://schemas.microsoft.com/office/drawing/2014/main" id="{038433D7-8A3A-8310-3771-37F7EE7E81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0095" y="5977693"/>
            <a:ext cx="837412" cy="559583"/>
          </a:xfrm>
          <a:prstGeom prst="rect">
            <a:avLst/>
          </a:prstGeom>
        </p:spPr>
      </p:pic>
      <p:pic>
        <p:nvPicPr>
          <p:cNvPr id="10" name="Εικόνα 9">
            <a:extLst>
              <a:ext uri="{FF2B5EF4-FFF2-40B4-BE49-F238E27FC236}">
                <a16:creationId xmlns:a16="http://schemas.microsoft.com/office/drawing/2014/main" id="{55927955-EC38-BB7B-267D-9EE1164497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>
                        <a14:foregroundMark x1="28140" y1="26493" x2="8256" y2="26493"/>
                        <a14:foregroundMark x1="44651" y1="26493" x2="68605" y2="35222"/>
                        <a14:foregroundMark x1="27326" y1="42879" x2="9070" y2="26493"/>
                        <a14:foregroundMark x1="37209" y1="23277" x2="9070" y2="38591"/>
                        <a14:foregroundMark x1="31395" y1="14548" x2="14884" y2="10260"/>
                        <a14:foregroundMark x1="63605" y1="82083" x2="33023" y2="79939"/>
                        <a14:foregroundMark x1="61163" y1="72282" x2="24767" y2="788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4647" y="5877494"/>
            <a:ext cx="1014771" cy="770518"/>
          </a:xfrm>
          <a:prstGeom prst="rect">
            <a:avLst/>
          </a:prstGeom>
        </p:spPr>
      </p:pic>
      <p:sp>
        <p:nvSpPr>
          <p:cNvPr id="12" name="Φυσαλίδα ομιλίας: Ορθογώνιο με στρογγυλεμένες γωνίες 11">
            <a:extLst>
              <a:ext uri="{FF2B5EF4-FFF2-40B4-BE49-F238E27FC236}">
                <a16:creationId xmlns:a16="http://schemas.microsoft.com/office/drawing/2014/main" id="{8D7BC019-378D-A438-04CF-967FE42C77A1}"/>
              </a:ext>
            </a:extLst>
          </p:cNvPr>
          <p:cNvSpPr/>
          <p:nvPr/>
        </p:nvSpPr>
        <p:spPr>
          <a:xfrm>
            <a:off x="5087761" y="5197566"/>
            <a:ext cx="1124125" cy="559583"/>
          </a:xfrm>
          <a:prstGeom prst="wedgeRound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1200"/>
              <a:t>Μέτρησα την φωτεινότητα</a:t>
            </a:r>
          </a:p>
        </p:txBody>
      </p:sp>
      <p:pic>
        <p:nvPicPr>
          <p:cNvPr id="14" name="Εικόνα 13">
            <a:extLst>
              <a:ext uri="{FF2B5EF4-FFF2-40B4-BE49-F238E27FC236}">
                <a16:creationId xmlns:a16="http://schemas.microsoft.com/office/drawing/2014/main" id="{467F1883-5AC1-F655-195B-6C4C1B3B9D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>
                        <a14:foregroundMark x1="28140" y1="26493" x2="8256" y2="26493"/>
                        <a14:foregroundMark x1="44651" y1="26493" x2="68605" y2="35222"/>
                        <a14:foregroundMark x1="27326" y1="42879" x2="9070" y2="26493"/>
                        <a14:foregroundMark x1="37209" y1="23277" x2="9070" y2="38591"/>
                        <a14:foregroundMark x1="31395" y1="14548" x2="14884" y2="10260"/>
                        <a14:foregroundMark x1="63605" y1="82083" x2="33023" y2="79939"/>
                        <a14:foregroundMark x1="61163" y1="72282" x2="24767" y2="788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6283" y="5877494"/>
            <a:ext cx="1014771" cy="770518"/>
          </a:xfrm>
          <a:prstGeom prst="rect">
            <a:avLst/>
          </a:prstGeom>
        </p:spPr>
      </p:pic>
      <p:sp>
        <p:nvSpPr>
          <p:cNvPr id="15" name="Φυσαλίδα ομιλίας: Ορθογώνιο με στρογγυλεμένες γωνίες 14">
            <a:extLst>
              <a:ext uri="{FF2B5EF4-FFF2-40B4-BE49-F238E27FC236}">
                <a16:creationId xmlns:a16="http://schemas.microsoft.com/office/drawing/2014/main" id="{9B07A836-46AC-7E12-428C-B6DA9283DDB4}"/>
              </a:ext>
            </a:extLst>
          </p:cNvPr>
          <p:cNvSpPr/>
          <p:nvPr/>
        </p:nvSpPr>
        <p:spPr>
          <a:xfrm>
            <a:off x="8629397" y="5125674"/>
            <a:ext cx="1124125" cy="631476"/>
          </a:xfrm>
          <a:prstGeom prst="wedgeRound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1200"/>
              <a:t>Την στέλνω με το μήνυμα «</a:t>
            </a:r>
            <a:r>
              <a:rPr lang="en-US" sz="1200"/>
              <a:t>light</a:t>
            </a:r>
            <a:r>
              <a:rPr lang="el-GR" sz="1200"/>
              <a:t>»</a:t>
            </a:r>
          </a:p>
        </p:txBody>
      </p:sp>
      <p:cxnSp>
        <p:nvCxnSpPr>
          <p:cNvPr id="26" name="Γραμμή σύνδεσης: Γωνιώδης 25">
            <a:extLst>
              <a:ext uri="{FF2B5EF4-FFF2-40B4-BE49-F238E27FC236}">
                <a16:creationId xmlns:a16="http://schemas.microsoft.com/office/drawing/2014/main" id="{5795F9EA-7444-CD67-2AA7-964C300CC5D2}"/>
              </a:ext>
            </a:extLst>
          </p:cNvPr>
          <p:cNvCxnSpPr>
            <a:stCxn id="12" idx="0"/>
          </p:cNvCxnSpPr>
          <p:nvPr/>
        </p:nvCxnSpPr>
        <p:spPr>
          <a:xfrm rot="5400000" flipH="1" flipV="1">
            <a:off x="6694041" y="843307"/>
            <a:ext cx="3310043" cy="5398477"/>
          </a:xfrm>
          <a:prstGeom prst="bentConnector2">
            <a:avLst/>
          </a:prstGeom>
          <a:ln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8" name="Ευθύγραμμο βέλος σύνδεσης 27">
            <a:extLst>
              <a:ext uri="{FF2B5EF4-FFF2-40B4-BE49-F238E27FC236}">
                <a16:creationId xmlns:a16="http://schemas.microsoft.com/office/drawing/2014/main" id="{30DD44FE-3E62-72EF-F81C-8AF240A4952E}"/>
              </a:ext>
            </a:extLst>
          </p:cNvPr>
          <p:cNvCxnSpPr/>
          <p:nvPr/>
        </p:nvCxnSpPr>
        <p:spPr>
          <a:xfrm>
            <a:off x="11039912" y="1884479"/>
            <a:ext cx="0" cy="88388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" name="Ευθύγραμμο βέλος σύνδεσης 29">
            <a:extLst>
              <a:ext uri="{FF2B5EF4-FFF2-40B4-BE49-F238E27FC236}">
                <a16:creationId xmlns:a16="http://schemas.microsoft.com/office/drawing/2014/main" id="{05E15E82-510D-ED6E-B5C2-3502597542FC}"/>
              </a:ext>
            </a:extLst>
          </p:cNvPr>
          <p:cNvCxnSpPr>
            <a:stCxn id="15" idx="0"/>
          </p:cNvCxnSpPr>
          <p:nvPr/>
        </p:nvCxnSpPr>
        <p:spPr>
          <a:xfrm flipV="1">
            <a:off x="9191460" y="2902591"/>
            <a:ext cx="86764" cy="222308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3" name="Εικόνα 2">
            <a:extLst>
              <a:ext uri="{FF2B5EF4-FFF2-40B4-BE49-F238E27FC236}">
                <a16:creationId xmlns:a16="http://schemas.microsoft.com/office/drawing/2014/main" id="{95BEAF63-E7D0-97C1-8007-2D197ABA03C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2451" y="299041"/>
            <a:ext cx="1294080" cy="982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7681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6318A7-AB6C-F28E-88A6-167001C90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>
            <a:normAutofit/>
          </a:bodyPr>
          <a:lstStyle/>
          <a:p>
            <a:r>
              <a:rPr lang="en-US" err="1">
                <a:cs typeface="Calibri Light"/>
              </a:rPr>
              <a:t>Βήμ</a:t>
            </a:r>
            <a:r>
              <a:rPr lang="en-US">
                <a:cs typeface="Calibri Light"/>
              </a:rPr>
              <a:t>α 6ο </a:t>
            </a:r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8D9B35C-0DAB-03C6-8F90-46AA04BAAC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505494" cy="378541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l-GR" sz="2000">
                <a:cs typeface="Calibri"/>
              </a:rPr>
              <a:t>Δημιουργούμε μια μεταβλητή για να αποθηκεύουμε την τιμή που θα στέλνει ο αισθητήρας</a:t>
            </a:r>
            <a:endParaRPr lang="en-US" sz="20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Εικόνα 4">
            <a:extLst>
              <a:ext uri="{FF2B5EF4-FFF2-40B4-BE49-F238E27FC236}">
                <a16:creationId xmlns:a16="http://schemas.microsoft.com/office/drawing/2014/main" id="{11A979AE-87BE-DF50-E129-2CF9F4DE3E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6172" y="1258495"/>
            <a:ext cx="2571270" cy="4676990"/>
          </a:xfrm>
          <a:prstGeom prst="rect">
            <a:avLst/>
          </a:prstGeom>
        </p:spPr>
      </p:pic>
      <p:pic>
        <p:nvPicPr>
          <p:cNvPr id="7" name="Εικόνα 6">
            <a:extLst>
              <a:ext uri="{FF2B5EF4-FFF2-40B4-BE49-F238E27FC236}">
                <a16:creationId xmlns:a16="http://schemas.microsoft.com/office/drawing/2014/main" id="{7BD3B9D6-9590-6F86-945B-A432AFD745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1981" y="3403341"/>
            <a:ext cx="3220184" cy="2434431"/>
          </a:xfrm>
          <a:prstGeom prst="rect">
            <a:avLst/>
          </a:prstGeom>
        </p:spPr>
      </p:pic>
      <p:pic>
        <p:nvPicPr>
          <p:cNvPr id="9" name="Εικόνα 8">
            <a:extLst>
              <a:ext uri="{FF2B5EF4-FFF2-40B4-BE49-F238E27FC236}">
                <a16:creationId xmlns:a16="http://schemas.microsoft.com/office/drawing/2014/main" id="{8D94547A-555A-C612-012A-FC47EC70B8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94543" y="1261404"/>
            <a:ext cx="2236900" cy="1685647"/>
          </a:xfrm>
          <a:prstGeom prst="rect">
            <a:avLst/>
          </a:prstGeom>
        </p:spPr>
      </p:pic>
      <p:pic>
        <p:nvPicPr>
          <p:cNvPr id="3" name="Εικόνα 2">
            <a:extLst>
              <a:ext uri="{FF2B5EF4-FFF2-40B4-BE49-F238E27FC236}">
                <a16:creationId xmlns:a16="http://schemas.microsoft.com/office/drawing/2014/main" id="{240023D3-61BC-3A93-3EBC-799F9CC756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58108" y="173920"/>
            <a:ext cx="1238423" cy="1314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8493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6318A7-AB6C-F28E-88A6-167001C90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>
            <a:normAutofit/>
          </a:bodyPr>
          <a:lstStyle/>
          <a:p>
            <a:r>
              <a:rPr lang="en-US" err="1">
                <a:cs typeface="Calibri Light"/>
              </a:rPr>
              <a:t>Βήμ</a:t>
            </a:r>
            <a:r>
              <a:rPr lang="en-US">
                <a:cs typeface="Calibri Light"/>
              </a:rPr>
              <a:t>α 7ο </a:t>
            </a:r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8D9B35C-0DAB-03C6-8F90-46AA04BAAC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505494" cy="378541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l-GR" sz="2000">
                <a:cs typeface="Calibri"/>
              </a:rPr>
              <a:t>Όταν το </a:t>
            </a:r>
            <a:r>
              <a:rPr lang="en-US" sz="2000">
                <a:cs typeface="Calibri"/>
              </a:rPr>
              <a:t>sprite </a:t>
            </a:r>
            <a:r>
              <a:rPr lang="el-GR" sz="2000">
                <a:cs typeface="Calibri"/>
              </a:rPr>
              <a:t>λάβει το μήνυμα </a:t>
            </a:r>
            <a:r>
              <a:rPr lang="en-US" sz="2000">
                <a:cs typeface="Calibri"/>
              </a:rPr>
              <a:t>“light”</a:t>
            </a:r>
            <a:endParaRPr lang="en-US" sz="20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Εικόνα 3">
            <a:extLst>
              <a:ext uri="{FF2B5EF4-FFF2-40B4-BE49-F238E27FC236}">
                <a16:creationId xmlns:a16="http://schemas.microsoft.com/office/drawing/2014/main" id="{336FF535-A2D2-89E7-9B82-1B41BF8B01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2104" y="1166800"/>
            <a:ext cx="6066848" cy="4521154"/>
          </a:xfrm>
          <a:prstGeom prst="rect">
            <a:avLst/>
          </a:prstGeom>
        </p:spPr>
      </p:pic>
      <p:pic>
        <p:nvPicPr>
          <p:cNvPr id="3" name="Εικόνα 2">
            <a:extLst>
              <a:ext uri="{FF2B5EF4-FFF2-40B4-BE49-F238E27FC236}">
                <a16:creationId xmlns:a16="http://schemas.microsoft.com/office/drawing/2014/main" id="{5734EB99-5A9D-3292-15FB-917AA37673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8108" y="218605"/>
            <a:ext cx="1238423" cy="1314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7669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6318A7-AB6C-F28E-88A6-167001C90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>
            <a:normAutofit/>
          </a:bodyPr>
          <a:lstStyle/>
          <a:p>
            <a:r>
              <a:rPr lang="en-US" err="1">
                <a:cs typeface="Calibri Light"/>
              </a:rPr>
              <a:t>Βήμ</a:t>
            </a:r>
            <a:r>
              <a:rPr lang="en-US">
                <a:cs typeface="Calibri Light"/>
              </a:rPr>
              <a:t>α 8ο </a:t>
            </a:r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8D9B35C-0DAB-03C6-8F90-46AA04BAAC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505494" cy="378541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l-GR" sz="2000">
                <a:cs typeface="Calibri"/>
              </a:rPr>
              <a:t>Η μεταβλητή </a:t>
            </a:r>
            <a:r>
              <a:rPr lang="en-US" sz="2000">
                <a:cs typeface="Calibri"/>
              </a:rPr>
              <a:t>light..</a:t>
            </a:r>
            <a:endParaRPr lang="en-US" sz="20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Εικόνα 3">
            <a:extLst>
              <a:ext uri="{FF2B5EF4-FFF2-40B4-BE49-F238E27FC236}">
                <a16:creationId xmlns:a16="http://schemas.microsoft.com/office/drawing/2014/main" id="{90F7198D-3B02-05CC-1E09-9E463B98F1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5202" y="1251810"/>
            <a:ext cx="5548597" cy="3924470"/>
          </a:xfrm>
          <a:prstGeom prst="rect">
            <a:avLst/>
          </a:prstGeom>
        </p:spPr>
      </p:pic>
      <p:pic>
        <p:nvPicPr>
          <p:cNvPr id="3" name="Εικόνα 2">
            <a:extLst>
              <a:ext uri="{FF2B5EF4-FFF2-40B4-BE49-F238E27FC236}">
                <a16:creationId xmlns:a16="http://schemas.microsoft.com/office/drawing/2014/main" id="{CA676113-9DDA-8CC2-EB50-6B97F72ECA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8108" y="218605"/>
            <a:ext cx="1238423" cy="1314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3652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6318A7-AB6C-F28E-88A6-167001C90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>
            <a:normAutofit/>
          </a:bodyPr>
          <a:lstStyle/>
          <a:p>
            <a:r>
              <a:rPr lang="en-US" err="1">
                <a:cs typeface="Calibri Light"/>
              </a:rPr>
              <a:t>Βήμ</a:t>
            </a:r>
            <a:r>
              <a:rPr lang="en-US">
                <a:cs typeface="Calibri Light"/>
              </a:rPr>
              <a:t>α 9ο </a:t>
            </a:r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8D9B35C-0DAB-03C6-8F90-46AA04BAAC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505494" cy="378541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l-GR" sz="2000">
                <a:cs typeface="Calibri"/>
              </a:rPr>
              <a:t>Θα πάρει την τιμή που έχει στείλει το </a:t>
            </a:r>
            <a:r>
              <a:rPr lang="en-US" sz="2000">
                <a:cs typeface="Calibri"/>
              </a:rPr>
              <a:t>Arduino</a:t>
            </a:r>
            <a:endParaRPr lang="en-US" sz="20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Εικόνα 4">
            <a:extLst>
              <a:ext uri="{FF2B5EF4-FFF2-40B4-BE49-F238E27FC236}">
                <a16:creationId xmlns:a16="http://schemas.microsoft.com/office/drawing/2014/main" id="{87178DCD-E7D0-9E78-64BA-FFA6602C2E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9945" y="877423"/>
            <a:ext cx="6287000" cy="3939774"/>
          </a:xfrm>
          <a:prstGeom prst="rect">
            <a:avLst/>
          </a:prstGeom>
        </p:spPr>
      </p:pic>
      <p:sp>
        <p:nvSpPr>
          <p:cNvPr id="6" name="Οβάλ 5">
            <a:extLst>
              <a:ext uri="{FF2B5EF4-FFF2-40B4-BE49-F238E27FC236}">
                <a16:creationId xmlns:a16="http://schemas.microsoft.com/office/drawing/2014/main" id="{867E3BB2-3051-3F62-0985-5CA4DDBB7E97}"/>
              </a:ext>
            </a:extLst>
          </p:cNvPr>
          <p:cNvSpPr/>
          <p:nvPr/>
        </p:nvSpPr>
        <p:spPr>
          <a:xfrm>
            <a:off x="4630462" y="4806892"/>
            <a:ext cx="2542125" cy="2542125"/>
          </a:xfrm>
          <a:prstGeom prst="ellipse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0" name="Φυσαλίδα ομιλίας: Ορθογώνιο με στρογγυλεμένες γωνίες 9">
            <a:extLst>
              <a:ext uri="{FF2B5EF4-FFF2-40B4-BE49-F238E27FC236}">
                <a16:creationId xmlns:a16="http://schemas.microsoft.com/office/drawing/2014/main" id="{055056D8-B02E-D756-9A2E-8ACD485B662F}"/>
              </a:ext>
            </a:extLst>
          </p:cNvPr>
          <p:cNvSpPr/>
          <p:nvPr/>
        </p:nvSpPr>
        <p:spPr>
          <a:xfrm>
            <a:off x="5087761" y="5159230"/>
            <a:ext cx="1124125" cy="597920"/>
          </a:xfrm>
          <a:prstGeom prst="wedgeRound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1200"/>
              <a:t>Όταν λάβω ένα  μήνυμα </a:t>
            </a:r>
            <a:r>
              <a:rPr lang="en-US" sz="1200"/>
              <a:t>“light”</a:t>
            </a:r>
            <a:endParaRPr lang="el-GR" sz="1200"/>
          </a:p>
        </p:txBody>
      </p:sp>
      <p:pic>
        <p:nvPicPr>
          <p:cNvPr id="12" name="Εικόνα 11">
            <a:extLst>
              <a:ext uri="{FF2B5EF4-FFF2-40B4-BE49-F238E27FC236}">
                <a16:creationId xmlns:a16="http://schemas.microsoft.com/office/drawing/2014/main" id="{FA0A83E5-A6E0-0303-DA79-870107CBC5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7761" y="5888321"/>
            <a:ext cx="793135" cy="841943"/>
          </a:xfrm>
          <a:prstGeom prst="rect">
            <a:avLst/>
          </a:prstGeom>
        </p:spPr>
      </p:pic>
      <p:sp>
        <p:nvSpPr>
          <p:cNvPr id="14" name="Οβάλ 13">
            <a:extLst>
              <a:ext uri="{FF2B5EF4-FFF2-40B4-BE49-F238E27FC236}">
                <a16:creationId xmlns:a16="http://schemas.microsoft.com/office/drawing/2014/main" id="{D148DDF2-3D98-CDD9-05BD-9D411CB882DF}"/>
              </a:ext>
            </a:extLst>
          </p:cNvPr>
          <p:cNvSpPr/>
          <p:nvPr/>
        </p:nvSpPr>
        <p:spPr>
          <a:xfrm>
            <a:off x="8169124" y="4806892"/>
            <a:ext cx="2542125" cy="2542125"/>
          </a:xfrm>
          <a:prstGeom prst="ellipse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pic>
        <p:nvPicPr>
          <p:cNvPr id="15" name="Εικόνα 14">
            <a:extLst>
              <a:ext uri="{FF2B5EF4-FFF2-40B4-BE49-F238E27FC236}">
                <a16:creationId xmlns:a16="http://schemas.microsoft.com/office/drawing/2014/main" id="{26E85051-2E81-AB5E-5695-FE5ED216F3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3143" y="6017179"/>
            <a:ext cx="837412" cy="559583"/>
          </a:xfrm>
          <a:prstGeom prst="rect">
            <a:avLst/>
          </a:prstGeom>
        </p:spPr>
      </p:pic>
      <p:sp>
        <p:nvSpPr>
          <p:cNvPr id="17" name="Φυσαλίδα ομιλίας: Ορθογώνιο με στρογγυλεμένες γωνίες 16">
            <a:extLst>
              <a:ext uri="{FF2B5EF4-FFF2-40B4-BE49-F238E27FC236}">
                <a16:creationId xmlns:a16="http://schemas.microsoft.com/office/drawing/2014/main" id="{C8D771AC-1ECC-DC5C-B4F5-67FECF284AC0}"/>
              </a:ext>
            </a:extLst>
          </p:cNvPr>
          <p:cNvSpPr/>
          <p:nvPr/>
        </p:nvSpPr>
        <p:spPr>
          <a:xfrm>
            <a:off x="8629397" y="5125674"/>
            <a:ext cx="1252834" cy="631476"/>
          </a:xfrm>
          <a:prstGeom prst="wedgeRound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1200"/>
              <a:t>Να εμφανίσω το περιεχόμενό του</a:t>
            </a:r>
          </a:p>
        </p:txBody>
      </p:sp>
      <p:pic>
        <p:nvPicPr>
          <p:cNvPr id="18" name="Εικόνα 17">
            <a:extLst>
              <a:ext uri="{FF2B5EF4-FFF2-40B4-BE49-F238E27FC236}">
                <a16:creationId xmlns:a16="http://schemas.microsoft.com/office/drawing/2014/main" id="{AD442F0D-F436-ABF6-AEA0-F2470DCC9C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3303" y="5872293"/>
            <a:ext cx="793135" cy="841943"/>
          </a:xfrm>
          <a:prstGeom prst="rect">
            <a:avLst/>
          </a:prstGeom>
        </p:spPr>
      </p:pic>
      <p:pic>
        <p:nvPicPr>
          <p:cNvPr id="19" name="Εικόνα 18">
            <a:extLst>
              <a:ext uri="{FF2B5EF4-FFF2-40B4-BE49-F238E27FC236}">
                <a16:creationId xmlns:a16="http://schemas.microsoft.com/office/drawing/2014/main" id="{47AD0297-4536-182D-DE79-03591A9FBF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2505" y="5888321"/>
            <a:ext cx="717127" cy="717127"/>
          </a:xfrm>
          <a:prstGeom prst="rect">
            <a:avLst/>
          </a:prstGeom>
        </p:spPr>
      </p:pic>
      <p:cxnSp>
        <p:nvCxnSpPr>
          <p:cNvPr id="21" name="Γραμμή σύνδεσης: Γωνιώδης 20">
            <a:extLst>
              <a:ext uri="{FF2B5EF4-FFF2-40B4-BE49-F238E27FC236}">
                <a16:creationId xmlns:a16="http://schemas.microsoft.com/office/drawing/2014/main" id="{03740A85-3B42-FCA8-0FAB-12F19274A2A7}"/>
              </a:ext>
            </a:extLst>
          </p:cNvPr>
          <p:cNvCxnSpPr>
            <a:stCxn id="10" idx="0"/>
          </p:cNvCxnSpPr>
          <p:nvPr/>
        </p:nvCxnSpPr>
        <p:spPr>
          <a:xfrm rot="5400000" flipH="1" flipV="1">
            <a:off x="5562742" y="2338670"/>
            <a:ext cx="2907643" cy="2733479"/>
          </a:xfrm>
          <a:prstGeom prst="bentConnector3">
            <a:avLst>
              <a:gd name="adj1" fmla="val 99625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Ευθύγραμμο βέλος σύνδεσης 23">
            <a:extLst>
              <a:ext uri="{FF2B5EF4-FFF2-40B4-BE49-F238E27FC236}">
                <a16:creationId xmlns:a16="http://schemas.microsoft.com/office/drawing/2014/main" id="{6E0BFDC7-60E9-37EB-8D9F-FEA726C589E0}"/>
              </a:ext>
            </a:extLst>
          </p:cNvPr>
          <p:cNvCxnSpPr>
            <a:stCxn id="17" idx="0"/>
          </p:cNvCxnSpPr>
          <p:nvPr/>
        </p:nvCxnSpPr>
        <p:spPr>
          <a:xfrm flipV="1">
            <a:off x="9255814" y="2701255"/>
            <a:ext cx="1171702" cy="242441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Εικόνα 2">
            <a:extLst>
              <a:ext uri="{FF2B5EF4-FFF2-40B4-BE49-F238E27FC236}">
                <a16:creationId xmlns:a16="http://schemas.microsoft.com/office/drawing/2014/main" id="{942039B6-2EAA-4B40-1B87-F705A5AECE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8108" y="218605"/>
            <a:ext cx="1238423" cy="1314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5056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98FE0E0-D95D-46EF-A375-475D4DB0E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AF3C59-86FD-E519-3D8C-33B96A6E78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40080"/>
            <a:ext cx="6894575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/>
              <a:t>Συνδεσμολογία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3A0F70-A217-86DB-AF92-C95CD5885B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80" y="4636008"/>
            <a:ext cx="6894576" cy="1572768"/>
          </a:xfrm>
        </p:spPr>
        <p:txBody>
          <a:bodyPr vert="horz" lIns="91440" tIns="45720" rIns="91440" bIns="45720" rtlCol="0">
            <a:norm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sketchy line">
            <a:extLst>
              <a:ext uri="{FF2B5EF4-FFF2-40B4-BE49-F238E27FC236}">
                <a16:creationId xmlns:a16="http://schemas.microsoft.com/office/drawing/2014/main" id="{2D82A42F-AEBE-4065-9792-036A904D85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9646" y="440926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686212-2FD0-AD82-11C4-C46B526074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139" r="33402" b="-2"/>
          <a:stretch/>
        </p:blipFill>
        <p:spPr>
          <a:xfrm>
            <a:off x="8139803" y="10"/>
            <a:ext cx="4052199" cy="6857990"/>
          </a:xfrm>
          <a:custGeom>
            <a:avLst/>
            <a:gdLst/>
            <a:ahLst/>
            <a:cxnLst/>
            <a:rect l="l" t="t" r="r" b="b"/>
            <a:pathLst>
              <a:path w="4052199" h="6858000">
                <a:moveTo>
                  <a:pt x="25603" y="0"/>
                </a:moveTo>
                <a:lnTo>
                  <a:pt x="4052199" y="0"/>
                </a:lnTo>
                <a:lnTo>
                  <a:pt x="4052199" y="6858000"/>
                </a:lnTo>
                <a:lnTo>
                  <a:pt x="28079" y="6858000"/>
                </a:lnTo>
                <a:lnTo>
                  <a:pt x="37459" y="6497135"/>
                </a:lnTo>
                <a:cubicBezTo>
                  <a:pt x="37586" y="6492050"/>
                  <a:pt x="38603" y="6487092"/>
                  <a:pt x="38603" y="6482007"/>
                </a:cubicBezTo>
                <a:cubicBezTo>
                  <a:pt x="47502" y="6367973"/>
                  <a:pt x="52587" y="6253939"/>
                  <a:pt x="18135" y="6142702"/>
                </a:cubicBezTo>
                <a:cubicBezTo>
                  <a:pt x="15084" y="6132214"/>
                  <a:pt x="13495" y="6121344"/>
                  <a:pt x="13432" y="6110411"/>
                </a:cubicBezTo>
                <a:cubicBezTo>
                  <a:pt x="11690" y="6013324"/>
                  <a:pt x="15936" y="5916236"/>
                  <a:pt x="26145" y="5819669"/>
                </a:cubicBezTo>
                <a:cubicBezTo>
                  <a:pt x="31229" y="5760555"/>
                  <a:pt x="26017" y="5700423"/>
                  <a:pt x="42926" y="5641690"/>
                </a:cubicBezTo>
                <a:cubicBezTo>
                  <a:pt x="50337" y="5612565"/>
                  <a:pt x="54595" y="5582728"/>
                  <a:pt x="55638" y="5552700"/>
                </a:cubicBezTo>
                <a:cubicBezTo>
                  <a:pt x="60087" y="5479983"/>
                  <a:pt x="38603" y="5411588"/>
                  <a:pt x="18263" y="5343066"/>
                </a:cubicBezTo>
                <a:cubicBezTo>
                  <a:pt x="7456" y="5306707"/>
                  <a:pt x="-5384" y="5269459"/>
                  <a:pt x="2372" y="5231320"/>
                </a:cubicBezTo>
                <a:cubicBezTo>
                  <a:pt x="16076" y="5173655"/>
                  <a:pt x="23920" y="5114744"/>
                  <a:pt x="25763" y="5055502"/>
                </a:cubicBezTo>
                <a:cubicBezTo>
                  <a:pt x="25635" y="5012660"/>
                  <a:pt x="15338" y="4970962"/>
                  <a:pt x="18898" y="4928374"/>
                </a:cubicBezTo>
                <a:cubicBezTo>
                  <a:pt x="27073" y="4845715"/>
                  <a:pt x="29157" y="4762561"/>
                  <a:pt x="25127" y="4679584"/>
                </a:cubicBezTo>
                <a:cubicBezTo>
                  <a:pt x="25077" y="4646429"/>
                  <a:pt x="28776" y="4613376"/>
                  <a:pt x="36187" y="4581060"/>
                </a:cubicBezTo>
                <a:cubicBezTo>
                  <a:pt x="45493" y="4524043"/>
                  <a:pt x="47464" y="4466060"/>
                  <a:pt x="42036" y="4408547"/>
                </a:cubicBezTo>
                <a:cubicBezTo>
                  <a:pt x="36060" y="4341932"/>
                  <a:pt x="18263" y="4276334"/>
                  <a:pt x="13685" y="4209719"/>
                </a:cubicBezTo>
                <a:cubicBezTo>
                  <a:pt x="6694" y="4099371"/>
                  <a:pt x="16610" y="3989024"/>
                  <a:pt x="26398" y="3879186"/>
                </a:cubicBezTo>
                <a:cubicBezTo>
                  <a:pt x="34026" y="3808731"/>
                  <a:pt x="36060" y="3737781"/>
                  <a:pt x="32501" y="3667009"/>
                </a:cubicBezTo>
                <a:cubicBezTo>
                  <a:pt x="28051" y="3610818"/>
                  <a:pt x="21059" y="3554755"/>
                  <a:pt x="19788" y="3498437"/>
                </a:cubicBezTo>
                <a:cubicBezTo>
                  <a:pt x="17627" y="3398006"/>
                  <a:pt x="18390" y="3297701"/>
                  <a:pt x="24237" y="3197143"/>
                </a:cubicBezTo>
                <a:cubicBezTo>
                  <a:pt x="27162" y="3146928"/>
                  <a:pt x="32119" y="3096966"/>
                  <a:pt x="34026" y="3046242"/>
                </a:cubicBezTo>
                <a:cubicBezTo>
                  <a:pt x="35933" y="2995518"/>
                  <a:pt x="40001" y="2944413"/>
                  <a:pt x="28433" y="2894578"/>
                </a:cubicBezTo>
                <a:cubicBezTo>
                  <a:pt x="8855" y="2810038"/>
                  <a:pt x="23220" y="2725879"/>
                  <a:pt x="27415" y="2641593"/>
                </a:cubicBezTo>
                <a:cubicBezTo>
                  <a:pt x="29958" y="2589217"/>
                  <a:pt x="45214" y="2535568"/>
                  <a:pt x="31738" y="2484717"/>
                </a:cubicBezTo>
                <a:cubicBezTo>
                  <a:pt x="10507" y="2405008"/>
                  <a:pt x="24492" y="2326951"/>
                  <a:pt x="31738" y="2248513"/>
                </a:cubicBezTo>
                <a:cubicBezTo>
                  <a:pt x="40218" y="2174283"/>
                  <a:pt x="38768" y="2099252"/>
                  <a:pt x="27415" y="2025403"/>
                </a:cubicBezTo>
                <a:cubicBezTo>
                  <a:pt x="12986" y="1952165"/>
                  <a:pt x="12986" y="1876803"/>
                  <a:pt x="27415" y="1803565"/>
                </a:cubicBezTo>
                <a:cubicBezTo>
                  <a:pt x="39276" y="1743102"/>
                  <a:pt x="40598" y="1681038"/>
                  <a:pt x="31356" y="1620119"/>
                </a:cubicBezTo>
                <a:cubicBezTo>
                  <a:pt x="25127" y="1576514"/>
                  <a:pt x="13940" y="1533163"/>
                  <a:pt x="12414" y="1489558"/>
                </a:cubicBezTo>
                <a:cubicBezTo>
                  <a:pt x="9262" y="1398420"/>
                  <a:pt x="11118" y="1307167"/>
                  <a:pt x="18008" y="1216233"/>
                </a:cubicBezTo>
                <a:cubicBezTo>
                  <a:pt x="26017" y="1112496"/>
                  <a:pt x="41400" y="1009268"/>
                  <a:pt x="30721" y="904896"/>
                </a:cubicBezTo>
                <a:cubicBezTo>
                  <a:pt x="27162" y="869046"/>
                  <a:pt x="19661" y="833323"/>
                  <a:pt x="18771" y="797346"/>
                </a:cubicBezTo>
                <a:cubicBezTo>
                  <a:pt x="17118" y="730095"/>
                  <a:pt x="16737" y="663607"/>
                  <a:pt x="20169" y="593941"/>
                </a:cubicBezTo>
                <a:cubicBezTo>
                  <a:pt x="23602" y="524274"/>
                  <a:pt x="38348" y="451938"/>
                  <a:pt x="28433" y="383798"/>
                </a:cubicBezTo>
                <a:cubicBezTo>
                  <a:pt x="18516" y="315657"/>
                  <a:pt x="24873" y="248406"/>
                  <a:pt x="31229" y="181410"/>
                </a:cubicBezTo>
                <a:cubicBezTo>
                  <a:pt x="34344" y="149565"/>
                  <a:pt x="36410" y="118069"/>
                  <a:pt x="35854" y="8670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9410022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6318A7-AB6C-F28E-88A6-167001C90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>
            <a:normAutofit/>
          </a:bodyPr>
          <a:lstStyle/>
          <a:p>
            <a:r>
              <a:rPr lang="en-US" err="1">
                <a:cs typeface="Calibri Light"/>
              </a:rPr>
              <a:t>Βήμ</a:t>
            </a:r>
            <a:r>
              <a:rPr lang="en-US">
                <a:cs typeface="Calibri Light"/>
              </a:rPr>
              <a:t>α 10ο </a:t>
            </a:r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8D9B35C-0DAB-03C6-8F90-46AA04BAAC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505494" cy="378541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l-GR" sz="2000">
                <a:cs typeface="Calibri"/>
              </a:rPr>
              <a:t>Επιλέγουμε το </a:t>
            </a:r>
            <a:r>
              <a:rPr lang="en-US" sz="2000">
                <a:cs typeface="Calibri"/>
              </a:rPr>
              <a:t>Arduino </a:t>
            </a:r>
            <a:r>
              <a:rPr lang="el-GR" sz="2000">
                <a:cs typeface="Calibri"/>
              </a:rPr>
              <a:t>και πατάμε </a:t>
            </a:r>
            <a:r>
              <a:rPr lang="en-US" sz="2000">
                <a:cs typeface="Calibri"/>
              </a:rPr>
              <a:t>Upload</a:t>
            </a:r>
            <a:endParaRPr lang="en-US" sz="20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4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E9B05134-B2B9-D394-663D-7DD2C16DDC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0821" y="807593"/>
            <a:ext cx="4689413" cy="5239568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42248479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6318A7-AB6C-F28E-88A6-167001C90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>
            <a:normAutofit/>
          </a:bodyPr>
          <a:lstStyle/>
          <a:p>
            <a:r>
              <a:rPr lang="en-US" err="1">
                <a:cs typeface="Calibri Light"/>
              </a:rPr>
              <a:t>Βήμ</a:t>
            </a:r>
            <a:r>
              <a:rPr lang="en-US">
                <a:cs typeface="Calibri Light"/>
              </a:rPr>
              <a:t>α 11ο </a:t>
            </a:r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8D9B35C-0DAB-03C6-8F90-46AA04BAAC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505494" cy="378541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l-GR" sz="2000">
                <a:cs typeface="Calibri"/>
              </a:rPr>
              <a:t>Στην μεταβλητή </a:t>
            </a:r>
            <a:r>
              <a:rPr lang="en-US" sz="2000">
                <a:cs typeface="Calibri"/>
              </a:rPr>
              <a:t>Light </a:t>
            </a:r>
            <a:r>
              <a:rPr lang="el-GR" sz="2000">
                <a:cs typeface="Calibri"/>
              </a:rPr>
              <a:t>θα εμφανίζονται οι τιμές του αισθητήρα που θα στέλνει το </a:t>
            </a:r>
            <a:r>
              <a:rPr lang="en-US" sz="2000">
                <a:cs typeface="Calibri"/>
              </a:rPr>
              <a:t>Arduino </a:t>
            </a:r>
            <a:r>
              <a:rPr lang="el-GR" sz="2000">
                <a:cs typeface="Calibri"/>
              </a:rPr>
              <a:t>κάθε  δευτερόλεπτα</a:t>
            </a:r>
            <a:endParaRPr lang="en-US" sz="20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Θέση περιεχομένου 4">
            <a:extLst>
              <a:ext uri="{FF2B5EF4-FFF2-40B4-BE49-F238E27FC236}">
                <a16:creationId xmlns:a16="http://schemas.microsoft.com/office/drawing/2014/main" id="{0AB309F0-0B52-ED46-D9F9-2EADCE64B4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2524" y="1580107"/>
            <a:ext cx="4706007" cy="3562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7710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9A69901A-4686-0442-28EC-E443C1961F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4614" y="1783959"/>
            <a:ext cx="4087306" cy="28891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l-GR" sz="5400"/>
              <a:t>Επέκταση</a:t>
            </a:r>
            <a:br>
              <a:rPr lang="el-GR" sz="5400"/>
            </a:br>
            <a:br>
              <a:rPr lang="el-GR" sz="5400"/>
            </a:br>
            <a:r>
              <a:rPr lang="el-GR" sz="3600"/>
              <a:t>Αυτόματη λειτουργία λάμπας</a:t>
            </a:r>
            <a:endParaRPr lang="en-US" sz="540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 descr="A close up view of a track and field lane in the dark">
            <a:extLst>
              <a:ext uri="{FF2B5EF4-FFF2-40B4-BE49-F238E27FC236}">
                <a16:creationId xmlns:a16="http://schemas.microsoft.com/office/drawing/2014/main" id="{046DEDC8-93AD-2E14-A8F9-50C60CB736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334" r="17255" b="-1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3084855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7924080F-5450-1AE5-58C1-3B9E0E8CA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Τι θα κάνουμε</a:t>
            </a: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EC4D69ED-E888-3429-172B-7B0BCFF166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/>
              <a:t>Το </a:t>
            </a:r>
            <a:r>
              <a:rPr lang="en-US"/>
              <a:t>Arduino </a:t>
            </a:r>
            <a:r>
              <a:rPr lang="el-GR"/>
              <a:t>θα ελέγχει την τιμή του αισθητήρα</a:t>
            </a:r>
          </a:p>
          <a:p>
            <a:r>
              <a:rPr lang="el-GR"/>
              <a:t>Αν η τιμή είναι μικρή (δηλαδή έχει σκοτάδι), θα ανάβει το </a:t>
            </a:r>
            <a:r>
              <a:rPr lang="en-US"/>
              <a:t>led</a:t>
            </a:r>
          </a:p>
          <a:p>
            <a:r>
              <a:rPr lang="el-GR"/>
              <a:t>Αλλιώς αν η τιμή δεν είναι μικρή (έχει αρκετό φως), θα σβήνει το </a:t>
            </a:r>
            <a:r>
              <a:rPr lang="en-US"/>
              <a:t>led</a:t>
            </a:r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5111541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6318A7-AB6C-F28E-88A6-167001C90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>
            <a:normAutofit/>
          </a:bodyPr>
          <a:lstStyle/>
          <a:p>
            <a:r>
              <a:rPr lang="en-US" err="1">
                <a:cs typeface="Calibri Light"/>
              </a:rPr>
              <a:t>Βήμ</a:t>
            </a:r>
            <a:r>
              <a:rPr lang="en-US">
                <a:cs typeface="Calibri Light"/>
              </a:rPr>
              <a:t>α 1ο </a:t>
            </a:r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8D9B35C-0DAB-03C6-8F90-46AA04BAAC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505494" cy="378541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l-GR" sz="2000">
                <a:cs typeface="Calibri"/>
              </a:rPr>
              <a:t>Προσθέτουμε μέσα στο </a:t>
            </a:r>
            <a:r>
              <a:rPr lang="en-US" sz="2000">
                <a:cs typeface="Calibri"/>
              </a:rPr>
              <a:t>forever </a:t>
            </a:r>
            <a:r>
              <a:rPr lang="el-GR" sz="2000">
                <a:cs typeface="Calibri"/>
              </a:rPr>
              <a:t>το </a:t>
            </a:r>
            <a:r>
              <a:rPr lang="en-US" sz="2000">
                <a:cs typeface="Calibri"/>
              </a:rPr>
              <a:t>if then else</a:t>
            </a:r>
            <a:endParaRPr lang="en-US" sz="20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Εικόνα 4">
            <a:extLst>
              <a:ext uri="{FF2B5EF4-FFF2-40B4-BE49-F238E27FC236}">
                <a16:creationId xmlns:a16="http://schemas.microsoft.com/office/drawing/2014/main" id="{8D8648E8-CA78-BF5A-C91B-A6A8C06524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1508" y="1655309"/>
            <a:ext cx="6291561" cy="4019909"/>
          </a:xfrm>
          <a:prstGeom prst="rect">
            <a:avLst/>
          </a:prstGeom>
        </p:spPr>
      </p:pic>
      <p:pic>
        <p:nvPicPr>
          <p:cNvPr id="3" name="Εικόνα 2">
            <a:extLst>
              <a:ext uri="{FF2B5EF4-FFF2-40B4-BE49-F238E27FC236}">
                <a16:creationId xmlns:a16="http://schemas.microsoft.com/office/drawing/2014/main" id="{AB7120BC-2E2C-CAFC-3D62-DCEED71634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2451" y="299041"/>
            <a:ext cx="1294080" cy="982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3757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6318A7-AB6C-F28E-88A6-167001C90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>
            <a:normAutofit/>
          </a:bodyPr>
          <a:lstStyle/>
          <a:p>
            <a:r>
              <a:rPr lang="en-US" err="1">
                <a:cs typeface="Calibri Light"/>
              </a:rPr>
              <a:t>Βήμ</a:t>
            </a:r>
            <a:r>
              <a:rPr lang="en-US">
                <a:cs typeface="Calibri Light"/>
              </a:rPr>
              <a:t>α 2ο </a:t>
            </a:r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8D9B35C-0DAB-03C6-8F90-46AA04BAAC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505494" cy="378541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l-GR" sz="2000">
                <a:cs typeface="Calibri"/>
              </a:rPr>
              <a:t>Τοποθετούμε το μικρότερο</a:t>
            </a:r>
            <a:endParaRPr lang="en-US" sz="20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Εικόνα 3">
            <a:extLst>
              <a:ext uri="{FF2B5EF4-FFF2-40B4-BE49-F238E27FC236}">
                <a16:creationId xmlns:a16="http://schemas.microsoft.com/office/drawing/2014/main" id="{FDA8CE7F-BF7C-9083-E8AE-A0E18EAEB0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5488" y="1331751"/>
            <a:ext cx="6456259" cy="4280483"/>
          </a:xfrm>
          <a:prstGeom prst="rect">
            <a:avLst/>
          </a:prstGeom>
        </p:spPr>
      </p:pic>
      <p:pic>
        <p:nvPicPr>
          <p:cNvPr id="3" name="Εικόνα 2">
            <a:extLst>
              <a:ext uri="{FF2B5EF4-FFF2-40B4-BE49-F238E27FC236}">
                <a16:creationId xmlns:a16="http://schemas.microsoft.com/office/drawing/2014/main" id="{469B2B21-BEBD-24F3-2079-44CBFBD6F1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2451" y="299041"/>
            <a:ext cx="1294080" cy="982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3705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6318A7-AB6C-F28E-88A6-167001C90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>
            <a:normAutofit/>
          </a:bodyPr>
          <a:lstStyle/>
          <a:p>
            <a:r>
              <a:rPr lang="en-US" err="1">
                <a:cs typeface="Calibri Light"/>
              </a:rPr>
              <a:t>Βήμ</a:t>
            </a:r>
            <a:r>
              <a:rPr lang="en-US">
                <a:cs typeface="Calibri Light"/>
              </a:rPr>
              <a:t>α 3ο </a:t>
            </a:r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8D9B35C-0DAB-03C6-8F90-46AA04BAAC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505494" cy="378541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l-GR" sz="2000">
                <a:cs typeface="Calibri"/>
              </a:rPr>
              <a:t>Η τιμή του αισθητήρα είναι μικρότερη από 100</a:t>
            </a:r>
            <a:endParaRPr lang="en-US" sz="20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Εικόνα 3">
            <a:extLst>
              <a:ext uri="{FF2B5EF4-FFF2-40B4-BE49-F238E27FC236}">
                <a16:creationId xmlns:a16="http://schemas.microsoft.com/office/drawing/2014/main" id="{FAFAC74C-9842-2F3A-DF07-D3D09B3EA9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9500" y="1417738"/>
            <a:ext cx="6478286" cy="4555913"/>
          </a:xfrm>
          <a:prstGeom prst="rect">
            <a:avLst/>
          </a:prstGeom>
        </p:spPr>
      </p:pic>
      <p:pic>
        <p:nvPicPr>
          <p:cNvPr id="3" name="Εικόνα 2">
            <a:extLst>
              <a:ext uri="{FF2B5EF4-FFF2-40B4-BE49-F238E27FC236}">
                <a16:creationId xmlns:a16="http://schemas.microsoft.com/office/drawing/2014/main" id="{689DAD79-B30F-9753-E2E4-8FC50552FD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2451" y="299041"/>
            <a:ext cx="1294080" cy="982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784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6318A7-AB6C-F28E-88A6-167001C90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>
            <a:normAutofit/>
          </a:bodyPr>
          <a:lstStyle/>
          <a:p>
            <a:r>
              <a:rPr lang="en-US" err="1">
                <a:cs typeface="Calibri Light"/>
              </a:rPr>
              <a:t>Βήμ</a:t>
            </a:r>
            <a:r>
              <a:rPr lang="en-US">
                <a:cs typeface="Calibri Light"/>
              </a:rPr>
              <a:t>α 4ο </a:t>
            </a:r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8D9B35C-0DAB-03C6-8F90-46AA04BAAC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505494" cy="378541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l-GR" sz="2000">
                <a:cs typeface="Calibri"/>
              </a:rPr>
              <a:t>Τότε το </a:t>
            </a:r>
            <a:r>
              <a:rPr lang="en-US" sz="2000">
                <a:cs typeface="Calibri"/>
              </a:rPr>
              <a:t>led </a:t>
            </a:r>
            <a:r>
              <a:rPr lang="el-GR" sz="2000">
                <a:cs typeface="Calibri"/>
              </a:rPr>
              <a:t>θα ανάβει αυτόματα</a:t>
            </a:r>
          </a:p>
          <a:p>
            <a:r>
              <a:rPr lang="el-GR" sz="2000">
                <a:cs typeface="Calibri"/>
              </a:rPr>
              <a:t>Αλλιώς θα κλείνει</a:t>
            </a:r>
            <a:endParaRPr lang="en-US" sz="20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Εικόνα 3">
            <a:extLst>
              <a:ext uri="{FF2B5EF4-FFF2-40B4-BE49-F238E27FC236}">
                <a16:creationId xmlns:a16="http://schemas.microsoft.com/office/drawing/2014/main" id="{F266BACB-4153-78FD-9571-5BF4AAFD7D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1735" y="1422891"/>
            <a:ext cx="6301334" cy="4008971"/>
          </a:xfrm>
          <a:prstGeom prst="rect">
            <a:avLst/>
          </a:prstGeom>
        </p:spPr>
      </p:pic>
      <p:pic>
        <p:nvPicPr>
          <p:cNvPr id="3" name="Εικόνα 2">
            <a:extLst>
              <a:ext uri="{FF2B5EF4-FFF2-40B4-BE49-F238E27FC236}">
                <a16:creationId xmlns:a16="http://schemas.microsoft.com/office/drawing/2014/main" id="{178011B2-1432-77DF-6461-3F1F27A15A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2451" y="299041"/>
            <a:ext cx="1294080" cy="982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95692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6318A7-AB6C-F28E-88A6-167001C90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>
            <a:normAutofit/>
          </a:bodyPr>
          <a:lstStyle/>
          <a:p>
            <a:r>
              <a:rPr lang="en-US" err="1">
                <a:cs typeface="Calibri Light"/>
              </a:rPr>
              <a:t>Βήμ</a:t>
            </a:r>
            <a:r>
              <a:rPr lang="en-US">
                <a:cs typeface="Calibri Light"/>
              </a:rPr>
              <a:t>α 5ο </a:t>
            </a:r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8D9B35C-0DAB-03C6-8F90-46AA04BAAC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505494" cy="378541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l-GR" sz="2000">
                <a:cs typeface="Calibri"/>
              </a:rPr>
              <a:t>Πατάμε </a:t>
            </a:r>
            <a:r>
              <a:rPr lang="en-US" sz="2000">
                <a:cs typeface="Calibri"/>
              </a:rPr>
              <a:t>upload </a:t>
            </a:r>
            <a:r>
              <a:rPr lang="el-GR" sz="2000">
                <a:cs typeface="Calibri"/>
              </a:rPr>
              <a:t>και δοκιμάζουμε το πρόγραμμα αν δουλεύει.</a:t>
            </a:r>
            <a:endParaRPr lang="en-US" sz="20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Εικόνα 2">
            <a:extLst>
              <a:ext uri="{FF2B5EF4-FFF2-40B4-BE49-F238E27FC236}">
                <a16:creationId xmlns:a16="http://schemas.microsoft.com/office/drawing/2014/main" id="{D99816FB-C325-EAD8-0A21-7FF88DEB4A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2451" y="299041"/>
            <a:ext cx="1294080" cy="982598"/>
          </a:xfrm>
          <a:prstGeom prst="rect">
            <a:avLst/>
          </a:prstGeom>
        </p:spPr>
      </p:pic>
      <p:pic>
        <p:nvPicPr>
          <p:cNvPr id="4" name="Picture 4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A71A9CD3-3FDC-4AF4-068F-C3F15406B4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0821" y="807593"/>
            <a:ext cx="4689413" cy="5239568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42022114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itle 1">
            <a:extLst>
              <a:ext uri="{FF2B5EF4-FFF2-40B4-BE49-F238E27FC236}">
                <a16:creationId xmlns:a16="http://schemas.microsoft.com/office/drawing/2014/main" id="{81D3D5B4-4498-7124-D407-0BC92D7EC2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>
            <a:normAutofit/>
          </a:bodyPr>
          <a:lstStyle/>
          <a:p>
            <a:r>
              <a:rPr lang="en-US">
                <a:cs typeface="Calibri Light"/>
              </a:rPr>
              <a:t>Υλικά</a:t>
            </a:r>
            <a:endParaRPr lang="en-US" err="1"/>
          </a:p>
        </p:txBody>
      </p:sp>
      <p:sp>
        <p:nvSpPr>
          <p:cNvPr id="43" name="Content Placeholder 7">
            <a:extLst>
              <a:ext uri="{FF2B5EF4-FFF2-40B4-BE49-F238E27FC236}">
                <a16:creationId xmlns:a16="http://schemas.microsoft.com/office/drawing/2014/main" id="{D5A9C561-80B7-8522-C270-4A10597257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505494" cy="378541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>
                <a:cs typeface="Calibri"/>
              </a:rPr>
              <a:t>Arduino</a:t>
            </a:r>
          </a:p>
          <a:p>
            <a:r>
              <a:rPr lang="en-US" sz="2000">
                <a:cs typeface="Calibri"/>
              </a:rPr>
              <a:t>Led</a:t>
            </a:r>
          </a:p>
          <a:p>
            <a:r>
              <a:rPr lang="en-US" sz="2000">
                <a:cs typeface="Calibri"/>
              </a:rPr>
              <a:t>Breadboard</a:t>
            </a:r>
          </a:p>
          <a:p>
            <a:r>
              <a:rPr lang="el-GR" sz="2000">
                <a:cs typeface="Calibri"/>
              </a:rPr>
              <a:t>Αισθητήρας φωτός</a:t>
            </a:r>
          </a:p>
          <a:p>
            <a:r>
              <a:rPr lang="el-GR" sz="2000">
                <a:cs typeface="Calibri"/>
              </a:rPr>
              <a:t>Αντίσταση </a:t>
            </a:r>
            <a:endParaRPr lang="en-US" sz="2000">
              <a:cs typeface="Calibri"/>
            </a:endParaRPr>
          </a:p>
          <a:p>
            <a:r>
              <a:rPr lang="en-US" sz="2000">
                <a:cs typeface="Calibri"/>
              </a:rPr>
              <a:t>Καλώδια</a:t>
            </a:r>
          </a:p>
          <a:p>
            <a:pPr marL="0" indent="0">
              <a:buNone/>
            </a:pPr>
            <a:endParaRPr lang="en-US" sz="2000">
              <a:cs typeface="Calibri"/>
            </a:endParaRPr>
          </a:p>
        </p:txBody>
      </p:sp>
      <p:sp>
        <p:nvSpPr>
          <p:cNvPr id="44" name="Rectangle 10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Εικόνα 2">
            <a:extLst>
              <a:ext uri="{FF2B5EF4-FFF2-40B4-BE49-F238E27FC236}">
                <a16:creationId xmlns:a16="http://schemas.microsoft.com/office/drawing/2014/main" id="{6D3D94D9-37F9-373F-3EEC-83E84AA947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7326"/>
          <a:stretch/>
        </p:blipFill>
        <p:spPr>
          <a:xfrm>
            <a:off x="5270864" y="755007"/>
            <a:ext cx="6272206" cy="5209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0054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itle 1">
            <a:extLst>
              <a:ext uri="{FF2B5EF4-FFF2-40B4-BE49-F238E27FC236}">
                <a16:creationId xmlns:a16="http://schemas.microsoft.com/office/drawing/2014/main" id="{81D3D5B4-4498-7124-D407-0BC92D7EC2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>
            <a:normAutofit/>
          </a:bodyPr>
          <a:lstStyle/>
          <a:p>
            <a:r>
              <a:rPr lang="el-GR"/>
              <a:t>Βήμα 1</a:t>
            </a:r>
            <a:endParaRPr lang="en-US" err="1"/>
          </a:p>
        </p:txBody>
      </p:sp>
      <p:sp>
        <p:nvSpPr>
          <p:cNvPr id="43" name="Content Placeholder 7">
            <a:extLst>
              <a:ext uri="{FF2B5EF4-FFF2-40B4-BE49-F238E27FC236}">
                <a16:creationId xmlns:a16="http://schemas.microsoft.com/office/drawing/2014/main" id="{D5A9C561-80B7-8522-C270-4A10597257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505494" cy="378541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l-GR" sz="2000">
                <a:cs typeface="Calibri"/>
              </a:rPr>
              <a:t>Συνδέουμε το </a:t>
            </a:r>
            <a:r>
              <a:rPr lang="en-US" sz="2000">
                <a:cs typeface="Calibri"/>
              </a:rPr>
              <a:t>led </a:t>
            </a:r>
            <a:r>
              <a:rPr lang="el-GR" sz="2000">
                <a:cs typeface="Calibri"/>
              </a:rPr>
              <a:t>με το </a:t>
            </a:r>
            <a:r>
              <a:rPr lang="en-US" sz="2000">
                <a:cs typeface="Calibri"/>
              </a:rPr>
              <a:t>pin 13</a:t>
            </a:r>
          </a:p>
          <a:p>
            <a:pPr marL="0" indent="0">
              <a:buNone/>
            </a:pPr>
            <a:endParaRPr lang="en-US" sz="2000">
              <a:cs typeface="Calibri"/>
            </a:endParaRPr>
          </a:p>
        </p:txBody>
      </p:sp>
      <p:sp>
        <p:nvSpPr>
          <p:cNvPr id="44" name="Rectangle 10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Εικόνα 3">
            <a:extLst>
              <a:ext uri="{FF2B5EF4-FFF2-40B4-BE49-F238E27FC236}">
                <a16:creationId xmlns:a16="http://schemas.microsoft.com/office/drawing/2014/main" id="{11A57829-E5FA-3623-2915-B0FD6CC90B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9135" y="629266"/>
            <a:ext cx="6333934" cy="5410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2287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itle 1">
            <a:extLst>
              <a:ext uri="{FF2B5EF4-FFF2-40B4-BE49-F238E27FC236}">
                <a16:creationId xmlns:a16="http://schemas.microsoft.com/office/drawing/2014/main" id="{81D3D5B4-4498-7124-D407-0BC92D7EC2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>
            <a:normAutofit/>
          </a:bodyPr>
          <a:lstStyle/>
          <a:p>
            <a:r>
              <a:rPr lang="el-GR">
                <a:cs typeface="Calibri Light"/>
              </a:rPr>
              <a:t>Βήμα 2</a:t>
            </a:r>
            <a:r>
              <a:rPr lang="el-GR" baseline="30000">
                <a:cs typeface="Calibri Light"/>
              </a:rPr>
              <a:t>ο</a:t>
            </a:r>
            <a:r>
              <a:rPr lang="el-GR">
                <a:cs typeface="Calibri Light"/>
              </a:rPr>
              <a:t> </a:t>
            </a:r>
            <a:endParaRPr lang="en-US"/>
          </a:p>
        </p:txBody>
      </p:sp>
      <p:sp>
        <p:nvSpPr>
          <p:cNvPr id="43" name="Content Placeholder 7">
            <a:extLst>
              <a:ext uri="{FF2B5EF4-FFF2-40B4-BE49-F238E27FC236}">
                <a16:creationId xmlns:a16="http://schemas.microsoft.com/office/drawing/2014/main" id="{D5A9C561-80B7-8522-C270-4A10597257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505494" cy="378541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l-GR" sz="2000">
                <a:cs typeface="Calibri"/>
              </a:rPr>
              <a:t>Τοποθετούμε τον αισθητήρα φωτός στο </a:t>
            </a:r>
            <a:r>
              <a:rPr lang="en-US" sz="2000">
                <a:cs typeface="Calibri"/>
              </a:rPr>
              <a:t>Breadboard</a:t>
            </a:r>
          </a:p>
          <a:p>
            <a:r>
              <a:rPr lang="el-GR" sz="2000">
                <a:cs typeface="Calibri"/>
              </a:rPr>
              <a:t>Ο αισθητήρας δεν έχει θετικό και αρνητικό </a:t>
            </a:r>
            <a:r>
              <a:rPr lang="en-US" sz="2000">
                <a:cs typeface="Calibri"/>
              </a:rPr>
              <a:t>pin</a:t>
            </a:r>
          </a:p>
        </p:txBody>
      </p:sp>
      <p:sp>
        <p:nvSpPr>
          <p:cNvPr id="44" name="Rectangle 10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Εικόνα 2">
            <a:extLst>
              <a:ext uri="{FF2B5EF4-FFF2-40B4-BE49-F238E27FC236}">
                <a16:creationId xmlns:a16="http://schemas.microsoft.com/office/drawing/2014/main" id="{36C75379-947C-58A4-1936-5B39B90A5F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2601" y="788657"/>
            <a:ext cx="6240468" cy="5142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2721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itle 1">
            <a:extLst>
              <a:ext uri="{FF2B5EF4-FFF2-40B4-BE49-F238E27FC236}">
                <a16:creationId xmlns:a16="http://schemas.microsoft.com/office/drawing/2014/main" id="{81D3D5B4-4498-7124-D407-0BC92D7EC2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>
            <a:normAutofit/>
          </a:bodyPr>
          <a:lstStyle/>
          <a:p>
            <a:r>
              <a:rPr lang="el-GR">
                <a:cs typeface="Calibri Light"/>
              </a:rPr>
              <a:t>Βήμα 3</a:t>
            </a:r>
            <a:r>
              <a:rPr lang="el-GR" baseline="30000">
                <a:cs typeface="Calibri Light"/>
              </a:rPr>
              <a:t>ο</a:t>
            </a:r>
            <a:r>
              <a:rPr lang="el-GR">
                <a:cs typeface="Calibri Light"/>
              </a:rPr>
              <a:t> </a:t>
            </a:r>
            <a:endParaRPr lang="en-US" err="1"/>
          </a:p>
        </p:txBody>
      </p:sp>
      <p:sp>
        <p:nvSpPr>
          <p:cNvPr id="43" name="Content Placeholder 7">
            <a:extLst>
              <a:ext uri="{FF2B5EF4-FFF2-40B4-BE49-F238E27FC236}">
                <a16:creationId xmlns:a16="http://schemas.microsoft.com/office/drawing/2014/main" id="{D5A9C561-80B7-8522-C270-4A10597257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505494" cy="378541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l-GR" sz="2000">
                <a:cs typeface="Calibri"/>
              </a:rPr>
              <a:t>Τοποθετούμε την αντίσταση ώστε το ένα </a:t>
            </a:r>
            <a:r>
              <a:rPr lang="en-US" sz="2000">
                <a:cs typeface="Calibri"/>
              </a:rPr>
              <a:t>Pin </a:t>
            </a:r>
            <a:r>
              <a:rPr lang="el-GR" sz="2000">
                <a:cs typeface="Calibri"/>
              </a:rPr>
              <a:t>να είναι στην ίδια στήλη με το αριστερό </a:t>
            </a:r>
            <a:r>
              <a:rPr lang="en-US" sz="2000">
                <a:cs typeface="Calibri"/>
              </a:rPr>
              <a:t>Pin </a:t>
            </a:r>
            <a:r>
              <a:rPr lang="el-GR" sz="2000">
                <a:cs typeface="Calibri"/>
              </a:rPr>
              <a:t>του αισθητήρα φωτός</a:t>
            </a:r>
            <a:endParaRPr lang="en-US" sz="2000">
              <a:cs typeface="Calibri"/>
            </a:endParaRPr>
          </a:p>
        </p:txBody>
      </p:sp>
      <p:sp>
        <p:nvSpPr>
          <p:cNvPr id="44" name="Rectangle 10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Εικόνα 3">
            <a:extLst>
              <a:ext uri="{FF2B5EF4-FFF2-40B4-BE49-F238E27FC236}">
                <a16:creationId xmlns:a16="http://schemas.microsoft.com/office/drawing/2014/main" id="{7D2E066C-2975-2DBF-A939-2B0FF51BEE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4506" y="755101"/>
            <a:ext cx="6222043" cy="522223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Γραφή 1">
                <a:extLst>
                  <a:ext uri="{FF2B5EF4-FFF2-40B4-BE49-F238E27FC236}">
                    <a16:creationId xmlns:a16="http://schemas.microsoft.com/office/drawing/2014/main" id="{33228563-11A0-099C-5E76-BA57B567B908}"/>
                  </a:ext>
                </a:extLst>
              </p14:cNvPr>
              <p14:cNvContentPartPr/>
              <p14:nvPr/>
            </p14:nvContentPartPr>
            <p14:xfrm>
              <a:off x="7813637" y="1673355"/>
              <a:ext cx="150120" cy="495360"/>
            </p14:xfrm>
          </p:contentPart>
        </mc:Choice>
        <mc:Fallback xmlns="">
          <p:pic>
            <p:nvPicPr>
              <p:cNvPr id="2" name="Γραφή 1">
                <a:extLst>
                  <a:ext uri="{FF2B5EF4-FFF2-40B4-BE49-F238E27FC236}">
                    <a16:creationId xmlns:a16="http://schemas.microsoft.com/office/drawing/2014/main" id="{33228563-11A0-099C-5E76-BA57B567B90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804637" y="1664362"/>
                <a:ext cx="167760" cy="51298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531265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itle 1">
            <a:extLst>
              <a:ext uri="{FF2B5EF4-FFF2-40B4-BE49-F238E27FC236}">
                <a16:creationId xmlns:a16="http://schemas.microsoft.com/office/drawing/2014/main" id="{81D3D5B4-4498-7124-D407-0BC92D7EC2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>
            <a:normAutofit/>
          </a:bodyPr>
          <a:lstStyle/>
          <a:p>
            <a:r>
              <a:rPr lang="el-GR">
                <a:cs typeface="Calibri Light"/>
              </a:rPr>
              <a:t>Βήμα 4</a:t>
            </a:r>
            <a:r>
              <a:rPr lang="el-GR" baseline="30000">
                <a:cs typeface="Calibri Light"/>
              </a:rPr>
              <a:t>ο</a:t>
            </a:r>
            <a:r>
              <a:rPr lang="el-GR">
                <a:cs typeface="Calibri Light"/>
              </a:rPr>
              <a:t> </a:t>
            </a:r>
            <a:endParaRPr lang="en-US" err="1"/>
          </a:p>
        </p:txBody>
      </p:sp>
      <p:sp>
        <p:nvSpPr>
          <p:cNvPr id="43" name="Content Placeholder 7">
            <a:extLst>
              <a:ext uri="{FF2B5EF4-FFF2-40B4-BE49-F238E27FC236}">
                <a16:creationId xmlns:a16="http://schemas.microsoft.com/office/drawing/2014/main" id="{D5A9C561-80B7-8522-C270-4A10597257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505494" cy="378541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l-GR" sz="2000">
                <a:cs typeface="Calibri"/>
              </a:rPr>
              <a:t>Στο αριστερό </a:t>
            </a:r>
            <a:r>
              <a:rPr lang="en-US" sz="2000">
                <a:cs typeface="Calibri"/>
              </a:rPr>
              <a:t>Pin </a:t>
            </a:r>
            <a:r>
              <a:rPr lang="el-GR" sz="2000">
                <a:cs typeface="Calibri"/>
              </a:rPr>
              <a:t>της αντίστασης συνδέουμε ένα καλώδιο με το </a:t>
            </a:r>
            <a:r>
              <a:rPr lang="en-US" sz="2000">
                <a:cs typeface="Calibri"/>
              </a:rPr>
              <a:t>GND </a:t>
            </a:r>
            <a:r>
              <a:rPr lang="el-GR" sz="2000">
                <a:cs typeface="Calibri"/>
              </a:rPr>
              <a:t>του </a:t>
            </a:r>
            <a:r>
              <a:rPr lang="en-US" sz="2000">
                <a:cs typeface="Calibri"/>
              </a:rPr>
              <a:t>Arduino</a:t>
            </a:r>
          </a:p>
        </p:txBody>
      </p:sp>
      <p:sp>
        <p:nvSpPr>
          <p:cNvPr id="44" name="Rectangle 10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Εικόνα 2">
            <a:extLst>
              <a:ext uri="{FF2B5EF4-FFF2-40B4-BE49-F238E27FC236}">
                <a16:creationId xmlns:a16="http://schemas.microsoft.com/office/drawing/2014/main" id="{1D85DEF1-CFF5-E08E-61EA-63479A67A8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7473" y="629266"/>
            <a:ext cx="6255596" cy="550934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Γραφή 1">
                <a:extLst>
                  <a:ext uri="{FF2B5EF4-FFF2-40B4-BE49-F238E27FC236}">
                    <a16:creationId xmlns:a16="http://schemas.microsoft.com/office/drawing/2014/main" id="{FC3F1E04-50C0-6B61-C52F-8A0CD7D21656}"/>
                  </a:ext>
                </a:extLst>
              </p14:cNvPr>
              <p14:cNvContentPartPr/>
              <p14:nvPr/>
            </p14:nvContentPartPr>
            <p14:xfrm>
              <a:off x="7323677" y="1706835"/>
              <a:ext cx="241200" cy="509040"/>
            </p14:xfrm>
          </p:contentPart>
        </mc:Choice>
        <mc:Fallback xmlns="">
          <p:pic>
            <p:nvPicPr>
              <p:cNvPr id="2" name="Γραφή 1">
                <a:extLst>
                  <a:ext uri="{FF2B5EF4-FFF2-40B4-BE49-F238E27FC236}">
                    <a16:creationId xmlns:a16="http://schemas.microsoft.com/office/drawing/2014/main" id="{FC3F1E04-50C0-6B61-C52F-8A0CD7D2165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314677" y="1697829"/>
                <a:ext cx="258840" cy="52669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535080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itle 1">
            <a:extLst>
              <a:ext uri="{FF2B5EF4-FFF2-40B4-BE49-F238E27FC236}">
                <a16:creationId xmlns:a16="http://schemas.microsoft.com/office/drawing/2014/main" id="{81D3D5B4-4498-7124-D407-0BC92D7EC2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>
            <a:normAutofit/>
          </a:bodyPr>
          <a:lstStyle/>
          <a:p>
            <a:r>
              <a:rPr lang="el-GR">
                <a:cs typeface="Calibri Light"/>
              </a:rPr>
              <a:t>Βήμα 5</a:t>
            </a:r>
            <a:r>
              <a:rPr lang="el-GR" baseline="30000">
                <a:cs typeface="Calibri Light"/>
              </a:rPr>
              <a:t>ο</a:t>
            </a:r>
            <a:r>
              <a:rPr lang="el-GR">
                <a:cs typeface="Calibri Light"/>
              </a:rPr>
              <a:t> </a:t>
            </a:r>
            <a:endParaRPr lang="en-US"/>
          </a:p>
        </p:txBody>
      </p:sp>
      <p:sp>
        <p:nvSpPr>
          <p:cNvPr id="43" name="Content Placeholder 7">
            <a:extLst>
              <a:ext uri="{FF2B5EF4-FFF2-40B4-BE49-F238E27FC236}">
                <a16:creationId xmlns:a16="http://schemas.microsoft.com/office/drawing/2014/main" id="{D5A9C561-80B7-8522-C270-4A10597257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505494" cy="378541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l-GR" sz="2000">
                <a:cs typeface="Calibri"/>
              </a:rPr>
              <a:t>Στο δεξί </a:t>
            </a:r>
            <a:r>
              <a:rPr lang="en-US" sz="2000">
                <a:cs typeface="Calibri"/>
              </a:rPr>
              <a:t>Pin </a:t>
            </a:r>
            <a:r>
              <a:rPr lang="el-GR" sz="2000">
                <a:cs typeface="Calibri"/>
              </a:rPr>
              <a:t>του αισθητήρα τοποθετούμε ένα καλώδιο και το συνδέουμε στα 5</a:t>
            </a:r>
            <a:r>
              <a:rPr lang="en-US" sz="2000">
                <a:cs typeface="Calibri"/>
              </a:rPr>
              <a:t>v</a:t>
            </a:r>
          </a:p>
        </p:txBody>
      </p:sp>
      <p:sp>
        <p:nvSpPr>
          <p:cNvPr id="44" name="Rectangle 10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Εικόνα 3">
            <a:extLst>
              <a:ext uri="{FF2B5EF4-FFF2-40B4-BE49-F238E27FC236}">
                <a16:creationId xmlns:a16="http://schemas.microsoft.com/office/drawing/2014/main" id="{13221FB5-C0FE-13A8-D42B-5AB55BA5DB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4405" y="711013"/>
            <a:ext cx="6318664" cy="543597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Γραφή 5">
                <a:extLst>
                  <a:ext uri="{FF2B5EF4-FFF2-40B4-BE49-F238E27FC236}">
                    <a16:creationId xmlns:a16="http://schemas.microsoft.com/office/drawing/2014/main" id="{8E7C53B3-B642-1DD8-C560-4D53A50BD8D2}"/>
                  </a:ext>
                </a:extLst>
              </p14:cNvPr>
              <p14:cNvContentPartPr/>
              <p14:nvPr/>
            </p14:nvContentPartPr>
            <p14:xfrm>
              <a:off x="7935677" y="1557075"/>
              <a:ext cx="201960" cy="493560"/>
            </p14:xfrm>
          </p:contentPart>
        </mc:Choice>
        <mc:Fallback xmlns="">
          <p:pic>
            <p:nvPicPr>
              <p:cNvPr id="5" name="Γραφή 5">
                <a:extLst>
                  <a:ext uri="{FF2B5EF4-FFF2-40B4-BE49-F238E27FC236}">
                    <a16:creationId xmlns:a16="http://schemas.microsoft.com/office/drawing/2014/main" id="{8E7C53B3-B642-1DD8-C560-4D53A50BD8D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926677" y="1548075"/>
                <a:ext cx="219600" cy="511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97958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505</Words>
  <Application>Microsoft Office PowerPoint</Application>
  <PresentationFormat>Ευρεία οθόνη</PresentationFormat>
  <Paragraphs>91</Paragraphs>
  <Slides>38</Slides>
  <Notes>0</Notes>
  <HiddenSlides>0</HiddenSlides>
  <MMClips>0</MMClips>
  <ScaleCrop>false</ScaleCrop>
  <HeadingPairs>
    <vt:vector size="6" baseType="variant">
      <vt:variant>
        <vt:lpstr>Γραμματοσειρές που χρησιμοποιούνται</vt:lpstr>
      </vt:variant>
      <vt:variant>
        <vt:i4>3</vt:i4>
      </vt:variant>
      <vt:variant>
        <vt:lpstr>Θέμα</vt:lpstr>
      </vt:variant>
      <vt:variant>
        <vt:i4>1</vt:i4>
      </vt:variant>
      <vt:variant>
        <vt:lpstr>Τίτλοι διαφανειών</vt:lpstr>
      </vt:variant>
      <vt:variant>
        <vt:i4>38</vt:i4>
      </vt:variant>
    </vt:vector>
  </HeadingPairs>
  <TitlesOfParts>
    <vt:vector size="42" baseType="lpstr">
      <vt:lpstr>Arial</vt:lpstr>
      <vt:lpstr>Calibri</vt:lpstr>
      <vt:lpstr>Calibri Light</vt:lpstr>
      <vt:lpstr>office theme</vt:lpstr>
      <vt:lpstr>Robot Farm</vt:lpstr>
      <vt:lpstr>Τι θα φτιάξουμε;</vt:lpstr>
      <vt:lpstr>Συνδεσμολογία</vt:lpstr>
      <vt:lpstr>Υλικά</vt:lpstr>
      <vt:lpstr>Βήμα 1</vt:lpstr>
      <vt:lpstr>Βήμα 2ο </vt:lpstr>
      <vt:lpstr>Βήμα 3ο </vt:lpstr>
      <vt:lpstr>Βήμα 4ο </vt:lpstr>
      <vt:lpstr>Βήμα 5ο </vt:lpstr>
      <vt:lpstr>Βήμα 6ο </vt:lpstr>
      <vt:lpstr>Προετοιμασία</vt:lpstr>
      <vt:lpstr>Βήμα 1ο</vt:lpstr>
      <vt:lpstr>Βήμα 2ο</vt:lpstr>
      <vt:lpstr>Βήμα 3ο</vt:lpstr>
      <vt:lpstr>Βήμα 4ο</vt:lpstr>
      <vt:lpstr>Βήμα 5ο</vt:lpstr>
      <vt:lpstr>Βήμα 6ο</vt:lpstr>
      <vt:lpstr>Βήμα 7ο</vt:lpstr>
      <vt:lpstr>Προγραμματισμός  Εμφάνιση τιμών</vt:lpstr>
      <vt:lpstr>Τι θα κάνουμε</vt:lpstr>
      <vt:lpstr>Βήμα 1ο</vt:lpstr>
      <vt:lpstr>Βήμα 2ο </vt:lpstr>
      <vt:lpstr>Βήμα 3ο </vt:lpstr>
      <vt:lpstr>Βήμα 4ο </vt:lpstr>
      <vt:lpstr>Βήμα 5ο </vt:lpstr>
      <vt:lpstr>Βήμα 6ο </vt:lpstr>
      <vt:lpstr>Βήμα 7ο </vt:lpstr>
      <vt:lpstr>Βήμα 8ο </vt:lpstr>
      <vt:lpstr>Βήμα 9ο </vt:lpstr>
      <vt:lpstr>Βήμα 10ο </vt:lpstr>
      <vt:lpstr>Βήμα 11ο </vt:lpstr>
      <vt:lpstr>Επέκταση  Αυτόματη λειτουργία λάμπας</vt:lpstr>
      <vt:lpstr>Τι θα κάνουμε</vt:lpstr>
      <vt:lpstr>Βήμα 1ο </vt:lpstr>
      <vt:lpstr>Βήμα 2ο </vt:lpstr>
      <vt:lpstr>Βήμα 3ο </vt:lpstr>
      <vt:lpstr>Βήμα 4ο </vt:lpstr>
      <vt:lpstr>Βήμα 5ο 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Robot Farm</dc:title>
  <dc:creator>Theodoros Kitsos</dc:creator>
  <cp:lastModifiedBy>Theodoros Kitsos</cp:lastModifiedBy>
  <cp:revision>3</cp:revision>
  <dcterms:created xsi:type="dcterms:W3CDTF">2023-02-22T18:41:50Z</dcterms:created>
  <dcterms:modified xsi:type="dcterms:W3CDTF">2023-05-12T07:02:36Z</dcterms:modified>
</cp:coreProperties>
</file>